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1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10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100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379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41" r:id="rId31"/>
    <p:sldId id="442" r:id="rId32"/>
    <p:sldId id="443" r:id="rId33"/>
    <p:sldId id="444" r:id="rId34"/>
    <p:sldId id="445" r:id="rId35"/>
    <p:sldId id="412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4" r:id="rId51"/>
    <p:sldId id="435" r:id="rId52"/>
    <p:sldId id="436" r:id="rId53"/>
    <p:sldId id="437" r:id="rId54"/>
    <p:sldId id="438" r:id="rId55"/>
    <p:sldId id="439" r:id="rId56"/>
    <p:sldId id="431" r:id="rId57"/>
    <p:sldId id="446" r:id="rId58"/>
    <p:sldId id="447" r:id="rId59"/>
    <p:sldId id="432" r:id="rId60"/>
    <p:sldId id="433" r:id="rId61"/>
    <p:sldId id="448" r:id="rId62"/>
    <p:sldId id="449" r:id="rId63"/>
    <p:sldId id="450" r:id="rId64"/>
    <p:sldId id="452" r:id="rId65"/>
    <p:sldId id="451" r:id="rId66"/>
    <p:sldId id="453" r:id="rId67"/>
    <p:sldId id="458" r:id="rId68"/>
    <p:sldId id="454" r:id="rId69"/>
    <p:sldId id="455" r:id="rId70"/>
    <p:sldId id="459" r:id="rId71"/>
    <p:sldId id="456" r:id="rId72"/>
    <p:sldId id="457" r:id="rId73"/>
    <p:sldId id="478" r:id="rId74"/>
    <p:sldId id="548" r:id="rId75"/>
    <p:sldId id="549" r:id="rId76"/>
    <p:sldId id="550" r:id="rId77"/>
    <p:sldId id="551" r:id="rId78"/>
    <p:sldId id="553" r:id="rId79"/>
    <p:sldId id="552" r:id="rId80"/>
    <p:sldId id="475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9" r:id="rId90"/>
    <p:sldId id="490" r:id="rId91"/>
    <p:sldId id="491" r:id="rId92"/>
    <p:sldId id="493" r:id="rId93"/>
    <p:sldId id="496" r:id="rId94"/>
    <p:sldId id="554" r:id="rId95"/>
    <p:sldId id="555" r:id="rId96"/>
    <p:sldId id="556" r:id="rId97"/>
    <p:sldId id="557" r:id="rId98"/>
    <p:sldId id="558" r:id="rId99"/>
    <p:sldId id="559" r:id="rId100"/>
    <p:sldId id="560" r:id="rId101"/>
    <p:sldId id="561" r:id="rId102"/>
    <p:sldId id="547" r:id="rId103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0E02"/>
    <a:srgbClr val="380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258" y="60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5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3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3590EAB-3E86-46A3-9D79-C4A169F547CD}" type="datetimeFigureOut">
              <a:rPr lang="en-US"/>
              <a:pPr>
                <a:defRPr/>
              </a:pPr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 pitchFamily="34" charset="0"/>
              </a:defRPr>
            </a:lvl1pPr>
          </a:lstStyle>
          <a:p>
            <a:pPr>
              <a:defRPr/>
            </a:pPr>
            <a:fld id="{CEBFFFC2-46BE-4D45-972F-85D2090D1A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DFCA32-4B74-4C49-850F-0C7FC06CB381}" type="datetimeFigureOut">
              <a:rPr lang="en-US"/>
              <a:pPr>
                <a:defRPr/>
              </a:pPr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 pitchFamily="34" charset="0"/>
              </a:defRPr>
            </a:lvl1pPr>
          </a:lstStyle>
          <a:p>
            <a:pPr>
              <a:defRPr/>
            </a:pPr>
            <a:fld id="{060C9BD8-71E8-4B87-ACB4-88BF28A241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115792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gray">
          <a:xfrm>
            <a:off x="11274425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ltGray">
          <a:xfrm>
            <a:off x="1219200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1219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1157287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white">
          <a:xfrm>
            <a:off x="121920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white">
          <a:xfrm>
            <a:off x="0" y="5630863"/>
            <a:ext cx="1828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F84C9-0110-4DAB-897B-8B0FEF7E6F86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18A78-73E7-484A-ACAA-B2B9A1A2D5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black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ltGray">
          <a:xfrm>
            <a:off x="617538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black">
          <a:xfrm>
            <a:off x="617538" y="736600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617538" y="7366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white">
          <a:xfrm>
            <a:off x="617538" y="13462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"/>
          <p:cNvSpPr>
            <a:spLocks/>
          </p:cNvSpPr>
          <p:nvPr/>
        </p:nvSpPr>
        <p:spPr bwMode="white">
          <a:xfrm rot="5400000">
            <a:off x="756445" y="897731"/>
            <a:ext cx="334962" cy="295275"/>
          </a:xfrm>
          <a:custGeom>
            <a:avLst/>
            <a:gdLst>
              <a:gd name="T0" fmla="*/ 323168 w 426"/>
              <a:gd name="T1" fmla="*/ 0 h 372"/>
              <a:gd name="T2" fmla="*/ 70767 w 426"/>
              <a:gd name="T3" fmla="*/ 0 h 372"/>
              <a:gd name="T4" fmla="*/ 2359 w 426"/>
              <a:gd name="T5" fmla="*/ 50800 h 372"/>
              <a:gd name="T6" fmla="*/ 9436 w 426"/>
              <a:gd name="T7" fmla="*/ 65881 h 372"/>
              <a:gd name="T8" fmla="*/ 13367 w 426"/>
              <a:gd name="T9" fmla="*/ 65881 h 372"/>
              <a:gd name="T10" fmla="*/ 24375 w 426"/>
              <a:gd name="T11" fmla="*/ 57944 h 372"/>
              <a:gd name="T12" fmla="*/ 70767 w 426"/>
              <a:gd name="T13" fmla="*/ 23813 h 372"/>
              <a:gd name="T14" fmla="*/ 103005 w 426"/>
              <a:gd name="T15" fmla="*/ 23813 h 372"/>
              <a:gd name="T16" fmla="*/ 47964 w 426"/>
              <a:gd name="T17" fmla="*/ 265113 h 372"/>
              <a:gd name="T18" fmla="*/ 47964 w 426"/>
              <a:gd name="T19" fmla="*/ 281781 h 372"/>
              <a:gd name="T20" fmla="*/ 56613 w 426"/>
              <a:gd name="T21" fmla="*/ 284956 h 372"/>
              <a:gd name="T22" fmla="*/ 65263 w 426"/>
              <a:gd name="T23" fmla="*/ 281781 h 372"/>
              <a:gd name="T24" fmla="*/ 126594 w 426"/>
              <a:gd name="T25" fmla="*/ 23813 h 372"/>
              <a:gd name="T26" fmla="*/ 213872 w 426"/>
              <a:gd name="T27" fmla="*/ 23813 h 372"/>
              <a:gd name="T28" fmla="*/ 198933 w 426"/>
              <a:gd name="T29" fmla="*/ 214313 h 372"/>
              <a:gd name="T30" fmla="*/ 217804 w 426"/>
              <a:gd name="T31" fmla="*/ 281781 h 372"/>
              <a:gd name="T32" fmla="*/ 253187 w 426"/>
              <a:gd name="T33" fmla="*/ 295275 h 372"/>
              <a:gd name="T34" fmla="*/ 263409 w 426"/>
              <a:gd name="T35" fmla="*/ 294481 h 372"/>
              <a:gd name="T36" fmla="*/ 327885 w 426"/>
              <a:gd name="T37" fmla="*/ 222250 h 372"/>
              <a:gd name="T38" fmla="*/ 319236 w 426"/>
              <a:gd name="T39" fmla="*/ 207963 h 372"/>
              <a:gd name="T40" fmla="*/ 305083 w 426"/>
              <a:gd name="T41" fmla="*/ 216694 h 372"/>
              <a:gd name="T42" fmla="*/ 260264 w 426"/>
              <a:gd name="T43" fmla="*/ 270669 h 372"/>
              <a:gd name="T44" fmla="*/ 234316 w 426"/>
              <a:gd name="T45" fmla="*/ 264319 h 372"/>
              <a:gd name="T46" fmla="*/ 222522 w 426"/>
              <a:gd name="T47" fmla="*/ 215900 h 372"/>
              <a:gd name="T48" fmla="*/ 237461 w 426"/>
              <a:gd name="T49" fmla="*/ 23813 h 372"/>
              <a:gd name="T50" fmla="*/ 323168 w 426"/>
              <a:gd name="T51" fmla="*/ 23813 h 372"/>
              <a:gd name="T52" fmla="*/ 334962 w 426"/>
              <a:gd name="T53" fmla="*/ 11906 h 372"/>
              <a:gd name="T54" fmla="*/ 323168 w 426"/>
              <a:gd name="T55" fmla="*/ 0 h 37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580E9-213D-4D7F-A5CD-24AB59B7FD27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2BE55-42F2-4BE1-BEA8-E5FC13C8D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013" y="838200"/>
            <a:ext cx="5588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fld id="{6A72477A-0F4E-4D27-9C09-5C62D830DDBD}" type="slidenum">
              <a:rPr lang="en-US" altLang="en-US" b="1">
                <a:solidFill>
                  <a:schemeClr val="bg1"/>
                </a:solidFill>
                <a:latin typeface="Euphemia" pitchFamily="34" charset="0"/>
              </a:rPr>
              <a:pPr eaLnBrk="1" hangingPunct="1">
                <a:defRPr/>
              </a:pPr>
              <a:t>‹#›</a:t>
            </a:fld>
            <a:endParaRPr lang="en-US" altLang="en-US" b="1">
              <a:solidFill>
                <a:schemeClr val="bg1"/>
              </a:solidFill>
              <a:latin typeface="Euphemi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black">
          <a:xfrm>
            <a:off x="115792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gray">
          <a:xfrm>
            <a:off x="11274425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12160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1157287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black">
          <a:xfrm>
            <a:off x="0" y="5643563"/>
            <a:ext cx="1216025" cy="1214437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21602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black">
          <a:xfrm>
            <a:off x="11579225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2" name="Rectangle 11"/>
          <p:cNvSpPr/>
          <p:nvPr/>
        </p:nvSpPr>
        <p:spPr bwMode="gray">
          <a:xfrm>
            <a:off x="11274425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Rectangle 12"/>
          <p:cNvSpPr/>
          <p:nvPr/>
        </p:nvSpPr>
        <p:spPr bwMode="gray">
          <a:xfrm>
            <a:off x="1219200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5" name="Rectangle 14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11572875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black">
          <a:xfrm>
            <a:off x="0" y="0"/>
            <a:ext cx="1216025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8" name="Straight Connector 17"/>
          <p:cNvCxnSpPr/>
          <p:nvPr/>
        </p:nvCxnSpPr>
        <p:spPr bwMode="white">
          <a:xfrm>
            <a:off x="1219200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9EC0028-91F1-4077-AEFF-2BFA17A1E4AE}" type="datetimeFigureOut">
              <a:rPr lang="en-US"/>
              <a:pPr>
                <a:defRPr/>
              </a:pPr>
              <a:t>11/3/2019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3" y="6356350"/>
            <a:ext cx="609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38F952F-B317-442A-A857-7353E05605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55E9B-9B29-4765-85C4-ACD4B4C25A97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4C12C-0D07-4676-9467-E4DCE12402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C8AEE-4D06-4096-8E0E-2FC995CE61DE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48EC3-2547-4848-9BC2-C93540440C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416C6-6268-441E-BAF8-4A8104413FFB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5FBD0-C46D-4C18-A55F-06810253E9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625475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Rectangle 2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gray">
          <a:xfrm>
            <a:off x="10969625" y="0"/>
            <a:ext cx="922338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black">
          <a:xfrm>
            <a:off x="11891963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021F8-094C-42DC-BD71-73D1297ACBB5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A825C-D8B9-4E05-8D2B-3E0079F7D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622300" y="0"/>
            <a:ext cx="414655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2230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0DF2C-0E0A-4B66-B116-863BDB35D8E4}" type="datetimeFigureOut">
              <a:rPr lang="en-US"/>
              <a:pPr>
                <a:defRPr/>
              </a:pPr>
              <a:t>11/3/2019</a:t>
            </a:fld>
            <a:endParaRPr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43FDC-B15C-4436-AA3E-284228219E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black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ltGray">
          <a:xfrm>
            <a:off x="4875213" y="0"/>
            <a:ext cx="70167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1187926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4D0837-99F7-4264-8DB0-72C9FE8973DD}" type="datetimeFigureOut">
              <a:rPr lang="en-US"/>
              <a:pPr>
                <a:defRPr/>
              </a:pPr>
              <a:t>11/3/2019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049317E-0DFF-4D6A-AA76-5FB63A3A82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538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538" y="736600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538" y="7366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538" y="13462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1" name="Title Placeholder 1"/>
          <p:cNvSpPr>
            <a:spLocks noGrp="1"/>
          </p:cNvSpPr>
          <p:nvPr>
            <p:ph type="title"/>
          </p:nvPr>
        </p:nvSpPr>
        <p:spPr bwMode="auto">
          <a:xfrm>
            <a:off x="1593850" y="177800"/>
            <a:ext cx="9782175" cy="123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844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93850" y="1600200"/>
            <a:ext cx="9782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013" y="6356350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151627-7794-4CC6-8C63-400AC754F37D}" type="datetimeFigureOut">
              <a:rPr lang="en-US"/>
              <a:pPr>
                <a:defRPr/>
              </a:pPr>
              <a:t>11/3/2019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8013" y="83820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bg1"/>
                </a:solidFill>
                <a:latin typeface="Euphemia" pitchFamily="34" charset="0"/>
              </a:defRPr>
            </a:lvl1pPr>
          </a:lstStyle>
          <a:p>
            <a:pPr>
              <a:defRPr/>
            </a:pPr>
            <a:fld id="{2A9DF850-00B5-41E4-8C25-183D5EEF9C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35404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9pPr>
    </p:titleStyle>
    <p:bodyStyle>
      <a:lvl1pPr marL="246063" indent="-246063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1188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025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738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ctrTitle"/>
          </p:nvPr>
        </p:nvSpPr>
        <p:spPr>
          <a:xfrm>
            <a:off x="1827212" y="228600"/>
            <a:ext cx="10361613" cy="1143000"/>
          </a:xfrm>
        </p:spPr>
        <p:txBody>
          <a:bodyPr/>
          <a:lstStyle/>
          <a:p>
            <a:pPr eaLnBrk="1" hangingPunct="1"/>
            <a:r>
              <a:rPr lang="en-US" altLang="en-US" sz="4400" b="1" dirty="0" smtClean="0">
                <a:solidFill>
                  <a:srgbClr val="FF0000"/>
                </a:solidFill>
                <a:sym typeface="Times New Roman" pitchFamily="18" charset="0"/>
              </a:rPr>
              <a:t>Constraints </a:t>
            </a:r>
            <a:r>
              <a:rPr lang="en-US" altLang="en-US" sz="4400" b="1" dirty="0" smtClean="0">
                <a:solidFill>
                  <a:srgbClr val="FF0000"/>
                </a:solidFill>
              </a:rPr>
              <a:t>and </a:t>
            </a:r>
            <a:r>
              <a:rPr lang="en-US" altLang="en-US" sz="4400" b="1" dirty="0" err="1" smtClean="0">
                <a:solidFill>
                  <a:srgbClr val="FF0000"/>
                </a:solidFill>
              </a:rPr>
              <a:t>Lagrangian</a:t>
            </a:r>
            <a:r>
              <a:rPr lang="en-US" altLang="en-US" sz="4400" b="1" dirty="0" smtClean="0">
                <a:solidFill>
                  <a:srgbClr val="FF0000"/>
                </a:solidFill>
              </a:rPr>
              <a:t> Dynamics</a:t>
            </a:r>
            <a:endParaRPr lang="en-US" altLang="en-US" sz="4400" b="1" dirty="0" smtClean="0"/>
          </a:p>
        </p:txBody>
      </p:sp>
      <p:pic>
        <p:nvPicPr>
          <p:cNvPr id="31747" name="Picture 2" descr="IMG-20160607-WA0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7613" y="2209800"/>
            <a:ext cx="32512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" descr="svnit-survey-transparent-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0813" y="1676400"/>
            <a:ext cx="2439987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894013" y="3868738"/>
            <a:ext cx="80772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n-US" sz="32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Dr.  </a:t>
            </a:r>
            <a:r>
              <a:rPr lang="en-US" sz="3200" b="1" dirty="0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Yogesh</a:t>
            </a:r>
            <a:r>
              <a:rPr lang="en-US" sz="32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r>
              <a:rPr lang="en-US" sz="3200" b="1" dirty="0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Sonvane</a:t>
            </a:r>
            <a:endParaRPr lang="en-US" sz="3200" b="1" dirty="0">
              <a:solidFill>
                <a:srgbClr val="336600"/>
              </a:solidFill>
              <a:latin typeface="+mj-lt"/>
              <a:ea typeface="Calibri" pitchFamily="34" charset="0"/>
              <a:cs typeface="CharterBT-Bold" charset="0"/>
            </a:endParaRPr>
          </a:p>
          <a:p>
            <a:pPr algn="ctr" eaLnBrk="1" hangingPunct="1">
              <a:defRPr/>
            </a:pPr>
            <a:r>
              <a:rPr lang="en-US" sz="24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Assistant Professor</a:t>
            </a:r>
          </a:p>
          <a:p>
            <a:pPr algn="ctr" eaLnBrk="1" hangingPunct="1">
              <a:defRPr/>
            </a:pPr>
            <a:r>
              <a:rPr lang="en-US" sz="24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Department of Applied Physics</a:t>
            </a:r>
            <a:endParaRPr lang="en-US" sz="2400" b="1" dirty="0">
              <a:solidFill>
                <a:srgbClr val="336600"/>
              </a:solidFill>
              <a:latin typeface="+mj-lt"/>
            </a:endParaRPr>
          </a:p>
          <a:p>
            <a:pPr algn="ctr">
              <a:defRPr/>
            </a:pPr>
            <a:r>
              <a:rPr lang="en-US" sz="2300" b="1" dirty="0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Sardar</a:t>
            </a:r>
            <a:r>
              <a:rPr lang="en-US" sz="23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r>
              <a:rPr lang="en-US" sz="2300" b="1" dirty="0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Vallabhbhai</a:t>
            </a:r>
            <a:r>
              <a:rPr lang="en-US" sz="23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National Institute of Technology, </a:t>
            </a:r>
            <a:r>
              <a:rPr lang="en-US" sz="2300" b="1" dirty="0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Surat</a:t>
            </a:r>
            <a:r>
              <a:rPr lang="en-US" sz="2300" b="1" dirty="0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endParaRPr lang="en-US" sz="2300" b="1" dirty="0">
              <a:solidFill>
                <a:srgbClr val="336600"/>
              </a:solidFill>
              <a:latin typeface="+mj-lt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762000"/>
            <a:ext cx="10280650" cy="57912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Sometimes, it’s convenient &amp; useful to use </a:t>
            </a:r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Generalized </a:t>
            </a:r>
            <a:r>
              <a:rPr lang="en-US" altLang="en-US" b="1" dirty="0" err="1" smtClean="0">
                <a:solidFill>
                  <a:srgbClr val="FF0000"/>
                </a:solidFill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 (non-Cartesian) even in systems with no constraints. </a:t>
            </a:r>
          </a:p>
          <a:p>
            <a:pPr lvl="1" algn="just" eaLnBrk="1" hangingPunct="1"/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Example: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Central force field problems: </a:t>
            </a:r>
          </a:p>
          <a:p>
            <a:pPr lvl="1"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V = V(r),</a:t>
            </a:r>
            <a:r>
              <a:rPr lang="en-US" altLang="en-US" dirty="0" smtClean="0">
                <a:sym typeface="Times New Roman" pitchFamily="18" charset="0"/>
              </a:rPr>
              <a:t> it makes sense to use spherical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!</a:t>
            </a:r>
          </a:p>
          <a:p>
            <a:pPr algn="just" eaLnBrk="1" hangingPunct="1"/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/>
            <a:r>
              <a:rPr lang="en-US" altLang="en-US" sz="3600" dirty="0" smtClean="0">
                <a:sym typeface="Times New Roman" pitchFamily="18" charset="0"/>
              </a:rPr>
              <a:t>Generalized </a:t>
            </a:r>
            <a:r>
              <a:rPr lang="en-US" altLang="en-US" sz="3600" dirty="0" err="1" smtClean="0">
                <a:sym typeface="Times New Roman" pitchFamily="18" charset="0"/>
              </a:rPr>
              <a:t>coords</a:t>
            </a:r>
            <a:r>
              <a:rPr lang="en-US" altLang="en-US" sz="3600" dirty="0" smtClean="0">
                <a:sym typeface="Times New Roman" pitchFamily="18" charset="0"/>
              </a:rPr>
              <a:t> need not be orthogonal coordinates &amp; need not be position coordinates.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304800"/>
            <a:ext cx="9782175" cy="7318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Hamiltonian’s Equations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1081806"/>
            <a:ext cx="10002838" cy="120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362200"/>
            <a:ext cx="7459663" cy="14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7" y="3886200"/>
            <a:ext cx="6854825" cy="271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73187" y="139065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373187" y="256222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9268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304800"/>
            <a:ext cx="9753600" cy="62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804306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 descr="National_Thank_You_D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1219200"/>
            <a:ext cx="88614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609600"/>
            <a:ext cx="10179050" cy="5867400"/>
          </a:xfrm>
        </p:spPr>
        <p:txBody>
          <a:bodyPr rtlCol="0">
            <a:normAutofit fontScale="92500"/>
          </a:bodyPr>
          <a:lstStyle/>
          <a:p>
            <a:pPr marL="246888" indent="-246888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00FF"/>
                </a:solidFill>
                <a:sym typeface="Times New Roman" pitchFamily="18" charset="0"/>
              </a:rPr>
              <a:t>Non-</a:t>
            </a:r>
            <a:r>
              <a:rPr lang="en-US" b="1" dirty="0" err="1">
                <a:solidFill>
                  <a:srgbClr val="0000FF"/>
                </a:solidFill>
                <a:sym typeface="Times New Roman" pitchFamily="18" charset="0"/>
              </a:rPr>
              <a:t>Holonomic</a:t>
            </a:r>
            <a:r>
              <a:rPr lang="en-US" b="1" dirty="0">
                <a:solidFill>
                  <a:srgbClr val="0000FF"/>
                </a:solidFill>
                <a:sym typeface="Times New Roman" pitchFamily="18" charset="0"/>
              </a:rPr>
              <a:t> constraint:</a:t>
            </a:r>
          </a:p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dirty="0">
                <a:sym typeface="Symbol" pitchFamily="18" charset="2"/>
              </a:rPr>
              <a:t> </a:t>
            </a:r>
            <a:r>
              <a:rPr lang="en-US" sz="2400" dirty="0" err="1">
                <a:sym typeface="Symbol" pitchFamily="18" charset="2"/>
              </a:rPr>
              <a:t>Eqtns</a:t>
            </a:r>
            <a:r>
              <a:rPr lang="en-US" sz="2400" dirty="0">
                <a:sym typeface="Symbol" pitchFamily="18" charset="2"/>
              </a:rPr>
              <a:t> expressing constraint can’t be used to eliminate 		dependent coordinates.</a:t>
            </a:r>
          </a:p>
          <a:p>
            <a:pPr marL="246888" indent="-246888" algn="just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sym typeface="Times New Roman" pitchFamily="18" charset="0"/>
              </a:rPr>
              <a:t>Example:</a:t>
            </a:r>
            <a:r>
              <a:rPr lang="en-US" dirty="0">
                <a:sym typeface="Times New Roman" pitchFamily="18" charset="0"/>
              </a:rPr>
              <a:t> Object rolling without slipping on a rough surface. </a:t>
            </a:r>
            <a:r>
              <a:rPr lang="en-US" sz="2400" dirty="0">
                <a:sym typeface="Times New Roman" pitchFamily="18" charset="0"/>
              </a:rPr>
              <a:t>Coordinates needed to describe motion</a:t>
            </a:r>
            <a:r>
              <a:rPr lang="en-US" sz="2400" b="1" dirty="0">
                <a:solidFill>
                  <a:srgbClr val="9900CC"/>
                </a:solidFill>
                <a:sym typeface="Times New Roman" pitchFamily="18" charset="0"/>
              </a:rPr>
              <a:t>: Angular </a:t>
            </a:r>
            <a:r>
              <a:rPr lang="en-US" sz="2400" b="1" dirty="0" err="1">
                <a:solidFill>
                  <a:srgbClr val="9900CC"/>
                </a:solidFill>
                <a:sym typeface="Times New Roman" pitchFamily="18" charset="0"/>
              </a:rPr>
              <a:t>coords</a:t>
            </a:r>
            <a:r>
              <a:rPr lang="en-US" sz="2400" b="1" dirty="0">
                <a:solidFill>
                  <a:srgbClr val="9900CC"/>
                </a:solidFill>
                <a:sym typeface="Times New Roman" pitchFamily="18" charset="0"/>
              </a:rPr>
              <a:t> to specify body orientation + </a:t>
            </a:r>
            <a:r>
              <a:rPr lang="en-US" sz="2400" b="1" dirty="0" err="1">
                <a:solidFill>
                  <a:srgbClr val="A50021"/>
                </a:solidFill>
                <a:sym typeface="Times New Roman" pitchFamily="18" charset="0"/>
              </a:rPr>
              <a:t>coords</a:t>
            </a:r>
            <a:r>
              <a:rPr lang="en-US" sz="2400" b="1" dirty="0">
                <a:solidFill>
                  <a:srgbClr val="A50021"/>
                </a:solidFill>
                <a:sym typeface="Times New Roman" pitchFamily="18" charset="0"/>
              </a:rPr>
              <a:t> to describe location of point of contact of body &amp; surface</a:t>
            </a:r>
            <a:r>
              <a:rPr lang="en-US" sz="2400" b="1" dirty="0">
                <a:solidFill>
                  <a:srgbClr val="9900CC"/>
                </a:solidFill>
                <a:sym typeface="Times New Roman" pitchFamily="18" charset="0"/>
              </a:rPr>
              <a:t>.</a:t>
            </a:r>
            <a:r>
              <a:rPr lang="en-US" sz="2400" dirty="0">
                <a:sym typeface="Times New Roman" pitchFamily="18" charset="0"/>
              </a:rPr>
              <a:t> Constraint of rolling  </a:t>
            </a:r>
            <a:r>
              <a:rPr lang="en-US" sz="2400" dirty="0">
                <a:sym typeface="Symbol" pitchFamily="18" charset="2"/>
              </a:rPr>
              <a:t> Connects 2 </a:t>
            </a:r>
            <a:r>
              <a:rPr lang="en-US" sz="2400" dirty="0" err="1">
                <a:sym typeface="Symbol" pitchFamily="18" charset="2"/>
              </a:rPr>
              <a:t>coord</a:t>
            </a:r>
            <a:r>
              <a:rPr lang="en-US" sz="2400" dirty="0">
                <a:sym typeface="Symbol" pitchFamily="18" charset="2"/>
              </a:rPr>
              <a:t> sets: They aren’t independent. </a:t>
            </a:r>
            <a:r>
              <a:rPr lang="en-US" sz="2400" b="1" dirty="0">
                <a:solidFill>
                  <a:srgbClr val="FF0000"/>
                </a:solidFill>
                <a:sym typeface="Symbol" pitchFamily="18" charset="2"/>
              </a:rPr>
              <a:t>BUT</a:t>
            </a:r>
            <a:r>
              <a:rPr lang="en-US" sz="2400" dirty="0">
                <a:sym typeface="Symbol" pitchFamily="18" charset="2"/>
              </a:rPr>
              <a:t>, # </a:t>
            </a:r>
            <a:r>
              <a:rPr lang="en-US" sz="2400" dirty="0" err="1">
                <a:sym typeface="Symbol" pitchFamily="18" charset="2"/>
              </a:rPr>
              <a:t>coords</a:t>
            </a:r>
            <a:r>
              <a:rPr lang="en-US" sz="2400" dirty="0">
                <a:sym typeface="Symbol" pitchFamily="18" charset="2"/>
              </a:rPr>
              <a:t> cannot be reduced by the constraint, because cannot express rolling condition as </a:t>
            </a:r>
            <a:r>
              <a:rPr lang="en-US" sz="2400" dirty="0" err="1">
                <a:sym typeface="Symbol" pitchFamily="18" charset="2"/>
              </a:rPr>
              <a:t>eqtn</a:t>
            </a:r>
            <a:r>
              <a:rPr lang="en-US" sz="2400" dirty="0">
                <a:sym typeface="Symbol" pitchFamily="18" charset="2"/>
              </a:rPr>
              <a:t> between </a:t>
            </a:r>
            <a:r>
              <a:rPr lang="en-US" sz="2400" dirty="0" err="1">
                <a:sym typeface="Symbol" pitchFamily="18" charset="2"/>
              </a:rPr>
              <a:t>coords</a:t>
            </a:r>
            <a:r>
              <a:rPr lang="en-US" sz="2400" dirty="0">
                <a:sym typeface="Symbol" pitchFamily="18" charset="2"/>
              </a:rPr>
              <a:t>! Instead, (can show) </a:t>
            </a:r>
            <a:r>
              <a:rPr lang="en-US" sz="2400" b="1" dirty="0">
                <a:solidFill>
                  <a:srgbClr val="FF0000"/>
                </a:solidFill>
                <a:sym typeface="Symbol" pitchFamily="18" charset="2"/>
              </a:rPr>
              <a:t>rolling constraint</a:t>
            </a:r>
            <a:r>
              <a:rPr lang="en-US" sz="2400" dirty="0">
                <a:sym typeface="Symbol" pitchFamily="18" charset="2"/>
              </a:rPr>
              <a:t> is condition on the </a:t>
            </a:r>
            <a:r>
              <a:rPr lang="en-US" sz="2400" b="1" i="1" dirty="0">
                <a:solidFill>
                  <a:srgbClr val="0000FF"/>
                </a:solidFill>
                <a:sym typeface="Symbol" pitchFamily="18" charset="2"/>
              </a:rPr>
              <a:t>velocities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:</a:t>
            </a:r>
            <a:r>
              <a:rPr lang="en-US" sz="2400" dirty="0">
                <a:sym typeface="Symbol" pitchFamily="18" charset="2"/>
              </a:rPr>
              <a:t> a differential </a:t>
            </a:r>
            <a:r>
              <a:rPr lang="en-US" sz="2400" dirty="0" err="1">
                <a:sym typeface="Symbol" pitchFamily="18" charset="2"/>
              </a:rPr>
              <a:t>eqtn</a:t>
            </a:r>
            <a:r>
              <a:rPr lang="en-US" sz="2400" dirty="0">
                <a:sym typeface="Symbol" pitchFamily="18" charset="2"/>
              </a:rPr>
              <a:t> which can be integrated only after solution to problem is known!</a:t>
            </a:r>
            <a:endParaRPr lang="en-US" sz="2400" b="1" i="1" dirty="0">
              <a:sym typeface="Symbol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304800"/>
            <a:ext cx="10360025" cy="7620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Example: Rolling Constraint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3" y="1295400"/>
            <a:ext cx="9675812" cy="5410200"/>
          </a:xfrm>
        </p:spPr>
        <p:txBody>
          <a:bodyPr rtlCol="0">
            <a:normAutofit fontScale="92500" lnSpcReduction="10000"/>
          </a:bodyPr>
          <a:lstStyle/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dirty="0">
                <a:sym typeface="Times New Roman" pitchFamily="18" charset="0"/>
              </a:rPr>
              <a:t>Disk, radius </a:t>
            </a:r>
            <a:r>
              <a:rPr lang="en-US" b="1" dirty="0">
                <a:sym typeface="Times New Roman" pitchFamily="18" charset="0"/>
              </a:rPr>
              <a:t>a</a:t>
            </a:r>
            <a:r>
              <a:rPr lang="en-US" dirty="0">
                <a:sym typeface="Times New Roman" pitchFamily="18" charset="0"/>
              </a:rPr>
              <a:t>, constrained to be vertical, rolling on the horizontal (</a:t>
            </a:r>
            <a:r>
              <a:rPr lang="en-US" b="1" dirty="0" err="1">
                <a:sym typeface="Times New Roman" pitchFamily="18" charset="0"/>
              </a:rPr>
              <a:t>xy</a:t>
            </a:r>
            <a:r>
              <a:rPr lang="en-US" dirty="0">
                <a:sym typeface="Times New Roman" pitchFamily="18" charset="0"/>
              </a:rPr>
              <a:t>) plane.  Figure:</a:t>
            </a: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sym typeface="Times New Roman" pitchFamily="18" charset="0"/>
              </a:rPr>
              <a:t>Generalized </a:t>
            </a:r>
            <a:r>
              <a:rPr lang="en-US" b="1" dirty="0" err="1">
                <a:solidFill>
                  <a:srgbClr val="FF0000"/>
                </a:solidFill>
                <a:sym typeface="Times New Roman" pitchFamily="18" charset="0"/>
              </a:rPr>
              <a:t>coords</a:t>
            </a:r>
            <a:r>
              <a:rPr lang="en-US" b="1" dirty="0">
                <a:solidFill>
                  <a:srgbClr val="FF0000"/>
                </a:solidFill>
                <a:sym typeface="Times New Roman" pitchFamily="18" charset="0"/>
              </a:rPr>
              <a:t>:</a:t>
            </a:r>
            <a:r>
              <a:rPr lang="en-US" dirty="0">
                <a:sym typeface="Times New Roman" pitchFamily="18" charset="0"/>
              </a:rPr>
              <a:t> </a:t>
            </a:r>
            <a:r>
              <a:rPr lang="en-US" b="1" dirty="0">
                <a:sym typeface="Times New Roman" pitchFamily="18" charset="0"/>
              </a:rPr>
              <a:t>x, y </a:t>
            </a:r>
            <a:r>
              <a:rPr lang="en-US" dirty="0">
                <a:sym typeface="Times New Roman" pitchFamily="18" charset="0"/>
              </a:rPr>
              <a:t>of point of contact of disk with plane </a:t>
            </a:r>
            <a:r>
              <a:rPr lang="en-US" b="1" dirty="0">
                <a:sym typeface="Times New Roman" pitchFamily="18" charset="0"/>
              </a:rPr>
              <a:t>+ 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dirty="0">
                <a:sym typeface="Times New Roman" pitchFamily="18" charset="0"/>
              </a:rPr>
              <a:t> = angle between disk axis &amp; </a:t>
            </a:r>
            <a:r>
              <a:rPr lang="en-US" b="1" dirty="0">
                <a:sym typeface="Times New Roman" pitchFamily="18" charset="0"/>
              </a:rPr>
              <a:t>x-</a:t>
            </a:r>
            <a:r>
              <a:rPr lang="en-US" dirty="0">
                <a:sym typeface="Times New Roman" pitchFamily="18" charset="0"/>
              </a:rPr>
              <a:t>axis </a:t>
            </a:r>
            <a:r>
              <a:rPr lang="en-US" b="1" dirty="0">
                <a:sym typeface="Times New Roman" pitchFamily="18" charset="0"/>
              </a:rPr>
              <a:t>+ 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b="1" dirty="0">
                <a:sym typeface="Times New Roman" pitchFamily="18" charset="0"/>
              </a:rPr>
              <a:t> </a:t>
            </a:r>
            <a:r>
              <a:rPr lang="en-US" dirty="0">
                <a:sym typeface="Times New Roman" pitchFamily="18" charset="0"/>
              </a:rPr>
              <a:t>= angle of rotation about disk axis</a:t>
            </a:r>
          </a:p>
        </p:txBody>
      </p:sp>
      <p:pic>
        <p:nvPicPr>
          <p:cNvPr id="115716" name="Picture 5" descr="Ch1F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2213" y="2120900"/>
            <a:ext cx="5592762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685800"/>
            <a:ext cx="10360025" cy="5638800"/>
          </a:xfrm>
        </p:spPr>
        <p:txBody>
          <a:bodyPr rtlCol="0">
            <a:normAutofit fontScale="92500" lnSpcReduction="10000"/>
          </a:bodyPr>
          <a:lstStyle/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sym typeface="Times New Roman" pitchFamily="18" charset="0"/>
              </a:rPr>
              <a:t>Constraint:</a:t>
            </a:r>
            <a:r>
              <a:rPr lang="en-US" dirty="0">
                <a:sym typeface="Times New Roman" pitchFamily="18" charset="0"/>
              </a:rPr>
              <a:t> Velocity </a:t>
            </a:r>
            <a:r>
              <a:rPr lang="en-US" b="1" dirty="0">
                <a:sym typeface="Times New Roman" pitchFamily="18" charset="0"/>
              </a:rPr>
              <a:t>v</a:t>
            </a:r>
            <a:r>
              <a:rPr lang="en-US" dirty="0">
                <a:sym typeface="Times New Roman" pitchFamily="18" charset="0"/>
              </a:rPr>
              <a:t> of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disk center is related to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angular velocity </a:t>
            </a:r>
            <a:r>
              <a:rPr lang="en-US" b="1" dirty="0">
                <a:sym typeface="Times New Roman" pitchFamily="18" charset="0"/>
              </a:rPr>
              <a:t>(d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b="1" dirty="0">
                <a:sym typeface="Times New Roman" pitchFamily="18" charset="0"/>
              </a:rPr>
              <a:t>/</a:t>
            </a:r>
            <a:r>
              <a:rPr lang="en-US" b="1" dirty="0" err="1">
                <a:sym typeface="Times New Roman" pitchFamily="18" charset="0"/>
              </a:rPr>
              <a:t>dt</a:t>
            </a:r>
            <a:r>
              <a:rPr lang="en-US" b="1" dirty="0">
                <a:sym typeface="Times New Roman" pitchFamily="18" charset="0"/>
              </a:rPr>
              <a:t>)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Times New Roman" pitchFamily="18" charset="0"/>
              </a:rPr>
              <a:t>	</a:t>
            </a:r>
            <a:r>
              <a:rPr lang="en-US" dirty="0">
                <a:sym typeface="Times New Roman" pitchFamily="18" charset="0"/>
              </a:rPr>
              <a:t>of disk rotation: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	</a:t>
            </a:r>
            <a:r>
              <a:rPr lang="en-US" b="1" dirty="0">
                <a:sym typeface="Times New Roman" pitchFamily="18" charset="0"/>
              </a:rPr>
              <a:t>v = a(d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b="1" dirty="0">
                <a:sym typeface="Times New Roman" pitchFamily="18" charset="0"/>
              </a:rPr>
              <a:t>/</a:t>
            </a:r>
            <a:r>
              <a:rPr lang="en-US" b="1" dirty="0" err="1">
                <a:sym typeface="Times New Roman" pitchFamily="18" charset="0"/>
              </a:rPr>
              <a:t>dt</a:t>
            </a:r>
            <a:r>
              <a:rPr lang="en-US" b="1" dirty="0">
                <a:sym typeface="Times New Roman" pitchFamily="18" charset="0"/>
              </a:rPr>
              <a:t>)    (1)</a:t>
            </a:r>
            <a:endParaRPr lang="en-US" dirty="0">
              <a:sym typeface="Times New Roman" pitchFamily="18" charset="0"/>
            </a:endParaRP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</a:t>
            </a:r>
            <a:r>
              <a:rPr lang="en-US" sz="2400" dirty="0">
                <a:sym typeface="Times New Roman" pitchFamily="18" charset="0"/>
              </a:rPr>
              <a:t>Also Cartesian components of </a:t>
            </a:r>
            <a:r>
              <a:rPr lang="en-US" sz="2400" b="1" dirty="0">
                <a:sym typeface="Times New Roman" pitchFamily="18" charset="0"/>
              </a:rPr>
              <a:t>v</a:t>
            </a:r>
            <a:r>
              <a:rPr lang="en-US" sz="2400" dirty="0">
                <a:sym typeface="Times New Roman" pitchFamily="18" charset="0"/>
              </a:rPr>
              <a:t>:</a:t>
            </a:r>
            <a:r>
              <a:rPr lang="en-US" sz="2400" b="1" dirty="0">
                <a:sym typeface="Times New Roman" pitchFamily="18" charset="0"/>
              </a:rPr>
              <a:t>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Times New Roman" pitchFamily="18" charset="0"/>
              </a:rPr>
              <a:t>	</a:t>
            </a:r>
            <a:r>
              <a:rPr lang="en-US" b="1" dirty="0" err="1">
                <a:sym typeface="Times New Roman" pitchFamily="18" charset="0"/>
              </a:rPr>
              <a:t>v</a:t>
            </a:r>
            <a:r>
              <a:rPr lang="en-US" b="1" baseline="-25000" dirty="0" err="1">
                <a:sym typeface="Times New Roman" pitchFamily="18" charset="0"/>
              </a:rPr>
              <a:t>x</a:t>
            </a:r>
            <a:r>
              <a:rPr lang="en-US" b="1" dirty="0">
                <a:sym typeface="Times New Roman" pitchFamily="18" charset="0"/>
              </a:rPr>
              <a:t> = </a:t>
            </a:r>
            <a:r>
              <a:rPr lang="en-US" b="1" dirty="0">
                <a:sym typeface="Symbol" pitchFamily="18" charset="2"/>
              </a:rPr>
              <a:t>(</a:t>
            </a:r>
            <a:r>
              <a:rPr lang="en-US" b="1" dirty="0" err="1">
                <a:sym typeface="Symbol" pitchFamily="18" charset="2"/>
              </a:rPr>
              <a:t>dx</a:t>
            </a:r>
            <a:r>
              <a:rPr lang="en-US" b="1" dirty="0">
                <a:sym typeface="Symbol" pitchFamily="18" charset="2"/>
              </a:rPr>
              <a:t>/</a:t>
            </a:r>
            <a:r>
              <a:rPr lang="en-US" b="1" dirty="0" err="1">
                <a:sym typeface="Symbol" pitchFamily="18" charset="2"/>
              </a:rPr>
              <a:t>dt</a:t>
            </a:r>
            <a:r>
              <a:rPr lang="en-US" b="1" dirty="0">
                <a:sym typeface="Symbol" pitchFamily="18" charset="2"/>
              </a:rPr>
              <a:t>) = v sin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b="1" dirty="0">
                <a:sym typeface="Times New Roman" pitchFamily="18" charset="0"/>
              </a:rPr>
              <a:t>, </a:t>
            </a:r>
            <a:r>
              <a:rPr lang="en-US" b="1" dirty="0" err="1">
                <a:sym typeface="Times New Roman" pitchFamily="18" charset="0"/>
              </a:rPr>
              <a:t>v</a:t>
            </a:r>
            <a:r>
              <a:rPr lang="en-US" b="1" baseline="-25000" dirty="0" err="1">
                <a:sym typeface="Times New Roman" pitchFamily="18" charset="0"/>
              </a:rPr>
              <a:t>y</a:t>
            </a:r>
            <a:r>
              <a:rPr lang="en-US" b="1" dirty="0">
                <a:sym typeface="Times New Roman" pitchFamily="18" charset="0"/>
              </a:rPr>
              <a:t> = </a:t>
            </a:r>
            <a:r>
              <a:rPr lang="en-US" b="1" dirty="0">
                <a:sym typeface="Symbol" pitchFamily="18" charset="2"/>
              </a:rPr>
              <a:t>(</a:t>
            </a:r>
            <a:r>
              <a:rPr lang="en-US" b="1" dirty="0" err="1">
                <a:sym typeface="Symbol" pitchFamily="18" charset="2"/>
              </a:rPr>
              <a:t>dy</a:t>
            </a:r>
            <a:r>
              <a:rPr lang="en-US" b="1" dirty="0">
                <a:sym typeface="Symbol" pitchFamily="18" charset="2"/>
              </a:rPr>
              <a:t>/</a:t>
            </a:r>
            <a:r>
              <a:rPr lang="en-US" b="1" dirty="0" err="1">
                <a:sym typeface="Symbol" pitchFamily="18" charset="2"/>
              </a:rPr>
              <a:t>dt</a:t>
            </a:r>
            <a:r>
              <a:rPr lang="en-US" b="1" dirty="0">
                <a:sym typeface="Symbol" pitchFamily="18" charset="2"/>
              </a:rPr>
              <a:t>) = -v </a:t>
            </a:r>
            <a:r>
              <a:rPr lang="en-US" b="1" dirty="0" err="1">
                <a:sym typeface="Symbol" pitchFamily="18" charset="2"/>
              </a:rPr>
              <a:t>cos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b="1" dirty="0">
                <a:cs typeface="Times New Roman" pitchFamily="18" charset="0"/>
                <a:sym typeface="Times New Roman" pitchFamily="18" charset="0"/>
              </a:rPr>
              <a:t> </a:t>
            </a:r>
            <a:r>
              <a:rPr lang="en-US" b="1" dirty="0">
                <a:sym typeface="Times New Roman" pitchFamily="18" charset="0"/>
              </a:rPr>
              <a:t> (2)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dirty="0">
                <a:sym typeface="Symbol" pitchFamily="18" charset="2"/>
              </a:rPr>
              <a:t>	Combine </a:t>
            </a:r>
            <a:r>
              <a:rPr lang="en-US" sz="2400" b="1" dirty="0">
                <a:sym typeface="Symbol" pitchFamily="18" charset="2"/>
              </a:rPr>
              <a:t>(1)</a:t>
            </a:r>
            <a:r>
              <a:rPr lang="en-US" sz="2400" dirty="0">
                <a:sym typeface="Symbol" pitchFamily="18" charset="2"/>
              </a:rPr>
              <a:t> &amp; </a:t>
            </a:r>
            <a:r>
              <a:rPr lang="en-US" sz="2400" b="1" dirty="0">
                <a:sym typeface="Symbol" pitchFamily="18" charset="2"/>
              </a:rPr>
              <a:t>(2) </a:t>
            </a:r>
            <a:r>
              <a:rPr lang="en-US" sz="2400" dirty="0">
                <a:sym typeface="Symbol" pitchFamily="18" charset="2"/>
              </a:rPr>
              <a:t>(multiplying through by </a:t>
            </a:r>
            <a:r>
              <a:rPr lang="en-US" sz="2400" dirty="0" err="1">
                <a:sym typeface="Symbol" pitchFamily="18" charset="2"/>
              </a:rPr>
              <a:t>dt</a:t>
            </a:r>
            <a:r>
              <a:rPr lang="en-US" sz="2400" dirty="0">
                <a:sym typeface="Symbol" pitchFamily="18" charset="2"/>
              </a:rPr>
              <a:t>): </a:t>
            </a:r>
            <a:endParaRPr lang="en-US" sz="2400" b="1" dirty="0">
              <a:sym typeface="Symbol" pitchFamily="18" charset="2"/>
            </a:endParaRP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 </a:t>
            </a:r>
            <a:r>
              <a:rPr lang="en-US" b="1" dirty="0">
                <a:sym typeface="Times New Roman" pitchFamily="18" charset="0"/>
              </a:rPr>
              <a:t>  </a:t>
            </a:r>
            <a:r>
              <a:rPr lang="en-US" b="1" dirty="0" err="1">
                <a:sym typeface="Times New Roman" pitchFamily="18" charset="0"/>
              </a:rPr>
              <a:t>dx</a:t>
            </a:r>
            <a:r>
              <a:rPr lang="en-US" b="1" dirty="0">
                <a:sym typeface="Times New Roman" pitchFamily="18" charset="0"/>
              </a:rPr>
              <a:t> - a </a:t>
            </a:r>
            <a:r>
              <a:rPr lang="en-US" b="1" dirty="0">
                <a:sym typeface="Symbol" pitchFamily="18" charset="2"/>
              </a:rPr>
              <a:t>sin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b="1" dirty="0">
                <a:sym typeface="Times New Roman" pitchFamily="18" charset="0"/>
              </a:rPr>
              <a:t> d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b="1" dirty="0">
                <a:sym typeface="Times New Roman" pitchFamily="18" charset="0"/>
              </a:rPr>
              <a:t> = 0	 </a:t>
            </a:r>
            <a:r>
              <a:rPr lang="en-US" b="1" dirty="0" err="1">
                <a:sym typeface="Times New Roman" pitchFamily="18" charset="0"/>
              </a:rPr>
              <a:t>dy</a:t>
            </a:r>
            <a:r>
              <a:rPr lang="en-US" b="1" dirty="0">
                <a:sym typeface="Times New Roman" pitchFamily="18" charset="0"/>
              </a:rPr>
              <a:t> + a </a:t>
            </a:r>
            <a:r>
              <a:rPr lang="en-US" b="1" dirty="0" err="1">
                <a:sym typeface="Symbol" pitchFamily="18" charset="2"/>
              </a:rPr>
              <a:t>cos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b="1" dirty="0">
                <a:cs typeface="Times New Roman" pitchFamily="18" charset="0"/>
                <a:sym typeface="Times New Roman" pitchFamily="18" charset="0"/>
              </a:rPr>
              <a:t> </a:t>
            </a:r>
            <a:r>
              <a:rPr lang="en-US" b="1" dirty="0">
                <a:sym typeface="Times New Roman" pitchFamily="18" charset="0"/>
              </a:rPr>
              <a:t>d</a:t>
            </a:r>
            <a:r>
              <a:rPr lang="el-GR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b="1" dirty="0">
                <a:sym typeface="Times New Roman" pitchFamily="18" charset="0"/>
              </a:rPr>
              <a:t> = 0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</a:t>
            </a:r>
            <a:r>
              <a:rPr lang="en-US" sz="2400" b="1" i="1" dirty="0">
                <a:solidFill>
                  <a:srgbClr val="FF0000"/>
                </a:solidFill>
                <a:sym typeface="Times New Roman" pitchFamily="18" charset="0"/>
              </a:rPr>
              <a:t>Neither can be integrated without solving the problem!</a:t>
            </a:r>
            <a:r>
              <a:rPr lang="en-US" sz="2400" dirty="0">
                <a:sym typeface="Times New Roman" pitchFamily="18" charset="0"/>
              </a:rPr>
              <a:t> That is, a function </a:t>
            </a:r>
            <a:r>
              <a:rPr lang="en-US" sz="2400" b="1" dirty="0">
                <a:sym typeface="Times New Roman" pitchFamily="18" charset="0"/>
              </a:rPr>
              <a:t>f(</a:t>
            </a:r>
            <a:r>
              <a:rPr lang="en-US" sz="2400" b="1" dirty="0" err="1">
                <a:sym typeface="Times New Roman" pitchFamily="18" charset="0"/>
              </a:rPr>
              <a:t>x,y</a:t>
            </a:r>
            <a:r>
              <a:rPr lang="en-US" sz="2400" b="1" dirty="0">
                <a:sym typeface="Times New Roman" pitchFamily="18" charset="0"/>
              </a:rPr>
              <a:t>,</a:t>
            </a:r>
            <a:r>
              <a:rPr lang="el-GR" sz="2400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sz="2400" b="1" dirty="0">
                <a:sym typeface="Times New Roman" pitchFamily="18" charset="0"/>
              </a:rPr>
              <a:t>,</a:t>
            </a:r>
            <a:r>
              <a:rPr lang="el-GR" sz="2400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sz="2400" b="1" dirty="0">
                <a:sym typeface="Times New Roman" pitchFamily="18" charset="0"/>
              </a:rPr>
              <a:t>) = 0 </a:t>
            </a:r>
            <a:r>
              <a:rPr lang="en-US" sz="2400" dirty="0">
                <a:sym typeface="Times New Roman" pitchFamily="18" charset="0"/>
              </a:rPr>
              <a:t>cannot be found. Physical argument that </a:t>
            </a:r>
            <a:r>
              <a:rPr lang="el-GR" sz="2400" b="1" dirty="0">
                <a:cs typeface="Times New Roman" pitchFamily="18" charset="0"/>
                <a:sym typeface="Times New Roman" pitchFamily="18" charset="0"/>
              </a:rPr>
              <a:t>φ</a:t>
            </a:r>
            <a:r>
              <a:rPr lang="en-US" sz="2400" b="1" dirty="0">
                <a:sym typeface="Times New Roman" pitchFamily="18" charset="0"/>
              </a:rPr>
              <a:t> </a:t>
            </a:r>
            <a:r>
              <a:rPr lang="en-US" sz="2400" dirty="0">
                <a:sym typeface="Times New Roman" pitchFamily="18" charset="0"/>
              </a:rPr>
              <a:t>must be </a:t>
            </a:r>
            <a:r>
              <a:rPr lang="en-US" sz="2400" dirty="0" err="1">
                <a:sym typeface="Times New Roman" pitchFamily="18" charset="0"/>
              </a:rPr>
              <a:t>indep</a:t>
            </a:r>
            <a:r>
              <a:rPr lang="en-US" sz="2400" dirty="0">
                <a:sym typeface="Times New Roman" pitchFamily="18" charset="0"/>
              </a:rPr>
              <a:t> of </a:t>
            </a:r>
            <a:r>
              <a:rPr lang="en-US" sz="2400" b="1" dirty="0" err="1">
                <a:sym typeface="Times New Roman" pitchFamily="18" charset="0"/>
              </a:rPr>
              <a:t>x,y</a:t>
            </a:r>
            <a:r>
              <a:rPr lang="en-US" sz="2400" b="1" dirty="0">
                <a:sym typeface="Times New Roman" pitchFamily="18" charset="0"/>
              </a:rPr>
              <a:t>,</a:t>
            </a:r>
            <a:r>
              <a:rPr lang="el-GR" sz="2400" b="1" dirty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sz="2400" b="1" dirty="0">
                <a:sym typeface="Times New Roman" pitchFamily="18" charset="0"/>
              </a:rPr>
              <a:t>: </a:t>
            </a:r>
            <a:r>
              <a:rPr lang="en-US" sz="2400" dirty="0">
                <a:sym typeface="Times New Roman" pitchFamily="18" charset="0"/>
              </a:rPr>
              <a:t>See pp. 15 &amp; 16</a:t>
            </a:r>
          </a:p>
        </p:txBody>
      </p:sp>
      <p:pic>
        <p:nvPicPr>
          <p:cNvPr id="116739" name="Picture 6" descr="Ch1F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8813" y="762000"/>
            <a:ext cx="4824412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457200"/>
            <a:ext cx="10439400" cy="6096000"/>
          </a:xfrm>
        </p:spPr>
        <p:txBody>
          <a:bodyPr/>
          <a:lstStyle/>
          <a:p>
            <a:pPr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Non-Holonomic constraints</a:t>
            </a:r>
            <a:r>
              <a:rPr lang="en-US" altLang="en-US" dirty="0" smtClean="0">
                <a:sym typeface="Times New Roman" pitchFamily="18" charset="0"/>
              </a:rPr>
              <a:t> can also involve higher order derivatives or inequalities.</a:t>
            </a:r>
          </a:p>
          <a:p>
            <a:pPr algn="just" eaLnBrk="1" hangingPunct="1"/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Holonomic constraints</a:t>
            </a:r>
            <a:r>
              <a:rPr lang="en-US" altLang="en-US" dirty="0" smtClean="0">
                <a:sym typeface="Times New Roman" pitchFamily="18" charset="0"/>
              </a:rPr>
              <a:t> are preferred, since easiest to deal with. No general method to treat problems with Non-Holonomic constraints. </a:t>
            </a:r>
            <a:r>
              <a:rPr lang="en-US" altLang="en-US" sz="2400" dirty="0" smtClean="0">
                <a:sym typeface="Times New Roman" pitchFamily="18" charset="0"/>
              </a:rPr>
              <a:t>Treat on case-by-case basis. </a:t>
            </a:r>
          </a:p>
          <a:p>
            <a:pPr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In special cases of Non-Holonomic constraints</a:t>
            </a:r>
            <a:r>
              <a:rPr lang="en-US" altLang="en-US" dirty="0" smtClean="0">
                <a:sym typeface="Times New Roman" pitchFamily="18" charset="0"/>
              </a:rPr>
              <a:t>, when constraint is expressed in differential form (as in example), can use method of Lagrange multipliers along with Lagrange’s </a:t>
            </a:r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.</a:t>
            </a:r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/>
            <a:r>
              <a:rPr lang="en-US" altLang="en-US" sz="2400" dirty="0" smtClean="0">
                <a:sym typeface="Times New Roman" pitchFamily="18" charset="0"/>
              </a:rPr>
              <a:t>Authors argue, except for some macroscopic physics textbook examples, most problems of practical interest to physicists are microscopic &amp; the constraints are holonomic or do not actually enter the problem.       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457200"/>
            <a:ext cx="10515600" cy="6400800"/>
          </a:xfrm>
        </p:spPr>
        <p:txBody>
          <a:bodyPr/>
          <a:lstStyle/>
          <a:p>
            <a:pPr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Difficulties constraints introduce:</a:t>
            </a:r>
            <a:endParaRPr lang="en-US" altLang="en-US" b="1" dirty="0" smtClean="0">
              <a:sym typeface="Symbol" pitchFamily="18" charset="2"/>
            </a:endParaRP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sym typeface="Symbol" pitchFamily="18" charset="2"/>
              </a:rPr>
              <a:t>1.</a:t>
            </a:r>
            <a:r>
              <a:rPr lang="en-US" altLang="en-US" dirty="0" smtClean="0">
                <a:sym typeface="Symbol" pitchFamily="18" charset="2"/>
              </a:rPr>
              <a:t> Coordinates 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are no longer all independent. 		Connected by constraint </a:t>
            </a:r>
            <a:r>
              <a:rPr lang="en-US" altLang="en-US" dirty="0" err="1" smtClean="0">
                <a:sym typeface="Symbol" pitchFamily="18" charset="2"/>
              </a:rPr>
              <a:t>eqtns</a:t>
            </a:r>
            <a:r>
              <a:rPr lang="en-US" altLang="en-US" dirty="0" smtClean="0">
                <a:sym typeface="Symbol" pitchFamily="18" charset="2"/>
              </a:rPr>
              <a:t>.</a:t>
            </a:r>
          </a:p>
          <a:p>
            <a:pPr lvl="1" algn="just" eaLnBrk="1" hangingPunct="1"/>
            <a:r>
              <a:rPr lang="en-US" altLang="en-US" b="1" dirty="0" smtClean="0">
                <a:solidFill>
                  <a:srgbClr val="A50021"/>
                </a:solidFill>
                <a:sym typeface="Symbol" pitchFamily="18" charset="2"/>
              </a:rPr>
              <a:t>Have now thoroughly discussed this problem</a:t>
            </a:r>
            <a:r>
              <a:rPr lang="en-US" altLang="en-US" dirty="0" smtClean="0">
                <a:sym typeface="Symbol" pitchFamily="18" charset="2"/>
              </a:rPr>
              <a:t>!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sym typeface="Symbol" pitchFamily="18" charset="2"/>
              </a:rPr>
              <a:t>2.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To apply Newton’s 2</a:t>
            </a:r>
            <a:r>
              <a:rPr lang="en-US" altLang="en-US" baseline="30000" dirty="0" smtClean="0">
                <a:sym typeface="Symbol" pitchFamily="18" charset="2"/>
              </a:rPr>
              <a:t>nd</a:t>
            </a:r>
            <a:r>
              <a:rPr lang="en-US" altLang="en-US" dirty="0" smtClean="0">
                <a:sym typeface="Symbol" pitchFamily="18" charset="2"/>
              </a:rPr>
              <a:t> Law, need the </a:t>
            </a:r>
            <a:r>
              <a:rPr lang="en-US" altLang="en-US" b="1" i="1" u="sng" dirty="0" smtClean="0">
                <a:solidFill>
                  <a:srgbClr val="0000FF"/>
                </a:solidFill>
                <a:sym typeface="Symbol" pitchFamily="18" charset="2"/>
              </a:rPr>
              <a:t>TOTAL  </a:t>
            </a:r>
            <a:r>
              <a:rPr lang="en-US" altLang="en-US" b="1" i="1" dirty="0" smtClean="0">
                <a:solidFill>
                  <a:schemeClr val="accent2"/>
                </a:solidFill>
                <a:sym typeface="Symbol" pitchFamily="18" charset="2"/>
              </a:rPr>
              <a:t>	</a:t>
            </a:r>
            <a:r>
              <a:rPr lang="en-US" altLang="en-US" dirty="0" smtClean="0">
                <a:sym typeface="Symbol" pitchFamily="18" charset="2"/>
              </a:rPr>
              <a:t>force acting on each particle. Forces of constraint are not always known or easily calculated. 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</a:t>
            </a:r>
            <a:r>
              <a:rPr lang="en-US" altLang="en-US" sz="2600" dirty="0" smtClean="0">
                <a:sym typeface="Symbol" pitchFamily="18" charset="2"/>
              </a:rPr>
              <a:t> 	With constraints, it’s often difficult to </a:t>
            </a:r>
            <a:r>
              <a:rPr lang="en-US" altLang="en-US" sz="2600" b="1" i="1" u="sng" dirty="0" smtClean="0">
                <a:solidFill>
                  <a:srgbClr val="0000FF"/>
                </a:solidFill>
                <a:sym typeface="Symbol" pitchFamily="18" charset="2"/>
              </a:rPr>
              <a:t>directly</a:t>
            </a:r>
            <a:r>
              <a:rPr lang="en-US" altLang="en-US" sz="2600" dirty="0" smtClean="0">
                <a:sym typeface="Symbol" pitchFamily="18" charset="2"/>
              </a:rPr>
              <a:t> apply Newton’s 2</a:t>
            </a:r>
            <a:r>
              <a:rPr lang="en-US" altLang="en-US" sz="2600" baseline="30000" dirty="0" smtClean="0">
                <a:sym typeface="Symbol" pitchFamily="18" charset="2"/>
              </a:rPr>
              <a:t>nd</a:t>
            </a:r>
            <a:r>
              <a:rPr lang="en-US" altLang="en-US" sz="2600" dirty="0" smtClean="0">
                <a:sym typeface="Symbol" pitchFamily="18" charset="2"/>
              </a:rPr>
              <a:t> Law.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</a:t>
            </a:r>
            <a:r>
              <a:rPr lang="en-US" altLang="en-US" sz="2400" b="1" dirty="0" smtClean="0">
                <a:solidFill>
                  <a:srgbClr val="9900CC"/>
                </a:solidFill>
                <a:sym typeface="Symbol" pitchFamily="18" charset="2"/>
              </a:rPr>
              <a:t>Put  another way:</a:t>
            </a:r>
            <a:r>
              <a:rPr lang="en-US" altLang="en-US" sz="2400" dirty="0" smtClean="0">
                <a:sym typeface="Symbol" pitchFamily="18" charset="2"/>
              </a:rPr>
              <a:t> Forces of constraint are often among the unknowns of the problem! To address this, long ago, people reformulated mechanics. </a:t>
            </a:r>
            <a:r>
              <a:rPr lang="en-US" altLang="en-US" sz="2400" b="1" u="sng" dirty="0" err="1" smtClean="0">
                <a:solidFill>
                  <a:srgbClr val="FF0000"/>
                </a:solidFill>
                <a:sym typeface="Symbol" pitchFamily="18" charset="2"/>
              </a:rPr>
              <a:t>Lagrangian</a:t>
            </a:r>
            <a:r>
              <a:rPr lang="en-US" altLang="en-US" sz="2400" b="1" u="sng" dirty="0" smtClean="0">
                <a:solidFill>
                  <a:srgbClr val="FF0000"/>
                </a:solidFill>
                <a:sym typeface="Symbol" pitchFamily="18" charset="2"/>
              </a:rPr>
              <a:t> &amp; Hamiltonian formulations.</a:t>
            </a:r>
            <a:r>
              <a:rPr lang="en-US" altLang="en-US" sz="2400" dirty="0" smtClean="0">
                <a:sym typeface="Symbol" pitchFamily="18" charset="2"/>
              </a:rPr>
              <a:t> No direct reference to forces of constraint.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304800"/>
            <a:ext cx="10360025" cy="838200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solidFill>
                  <a:srgbClr val="0000FF"/>
                </a:solidFill>
                <a:sym typeface="Times New Roman" pitchFamily="18" charset="0"/>
              </a:rPr>
              <a:t>D’Alembert’s Principle &amp; Lagrange’s Equations</a:t>
            </a:r>
            <a:endParaRPr lang="en-US" altLang="en-US" b="1" smtClean="0">
              <a:solidFill>
                <a:srgbClr val="0000FF"/>
              </a:solidFill>
              <a:sym typeface="Times New Roman" pitchFamily="18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1600200"/>
            <a:ext cx="10382250" cy="48768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b="1" i="1" dirty="0" smtClean="0">
                <a:solidFill>
                  <a:srgbClr val="FF0000"/>
                </a:solidFill>
                <a:sym typeface="Symbol" pitchFamily="18" charset="2"/>
              </a:rPr>
              <a:t>Virtual 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en-US" b="1" dirty="0" smtClean="0">
                <a:solidFill>
                  <a:srgbClr val="A50021"/>
                </a:solidFill>
                <a:sym typeface="Symbol" pitchFamily="18" charset="2"/>
              </a:rPr>
              <a:t>infinitesimal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) </a:t>
            </a:r>
            <a:r>
              <a:rPr lang="en-US" altLang="en-US" b="1" i="1" dirty="0" smtClean="0">
                <a:solidFill>
                  <a:srgbClr val="FF0000"/>
                </a:solidFill>
                <a:sym typeface="Symbol" pitchFamily="18" charset="2"/>
              </a:rPr>
              <a:t>displacement</a:t>
            </a:r>
            <a:r>
              <a:rPr lang="en-US" altLang="en-US" b="1" i="1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</a:t>
            </a:r>
            <a:r>
              <a:rPr lang="en-US" altLang="en-US" dirty="0" smtClean="0">
                <a:sym typeface="Symbol" pitchFamily="18" charset="2"/>
              </a:rPr>
              <a:t> Change in the system configuration as result of an arbitrary infinitesimal change of coordinates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dirty="0" smtClean="0">
                <a:sym typeface="Times New Roman" pitchFamily="18" charset="0"/>
              </a:rPr>
              <a:t>, </a:t>
            </a:r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consistent with the forces &amp; constraints imposed on the system at a given time t.</a:t>
            </a:r>
            <a:endParaRPr lang="en-US" altLang="en-US" b="1" dirty="0" smtClean="0">
              <a:solidFill>
                <a:srgbClr val="0000FF"/>
              </a:solidFill>
              <a:sym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i="1" dirty="0" smtClean="0">
                <a:solidFill>
                  <a:srgbClr val="FF0000"/>
                </a:solidFill>
                <a:sym typeface="Times New Roman" pitchFamily="18" charset="0"/>
              </a:rPr>
              <a:t>“Virtual”</a:t>
            </a:r>
            <a:r>
              <a:rPr lang="en-US" altLang="en-US" dirty="0" smtClean="0">
                <a:sym typeface="Times New Roman" pitchFamily="18" charset="0"/>
              </a:rPr>
              <a:t> distinguishes it from an </a:t>
            </a:r>
            <a:r>
              <a:rPr lang="en-US" altLang="en-US" b="1" dirty="0" smtClean="0">
                <a:solidFill>
                  <a:srgbClr val="9900CC"/>
                </a:solidFill>
                <a:sym typeface="Times New Roman" pitchFamily="18" charset="0"/>
              </a:rPr>
              <a:t>actual </a:t>
            </a:r>
            <a:r>
              <a:rPr lang="en-US" altLang="en-US" dirty="0" smtClean="0">
                <a:sym typeface="Times New Roman" pitchFamily="18" charset="0"/>
              </a:rPr>
              <a:t>displacement </a:t>
            </a:r>
            <a:r>
              <a:rPr lang="en-US" altLang="en-US" b="1" dirty="0" err="1" smtClean="0">
                <a:sym typeface="Times New Roman" pitchFamily="18" charset="0"/>
              </a:rPr>
              <a:t>dr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dirty="0" smtClean="0">
                <a:sym typeface="Times New Roman" pitchFamily="18" charset="0"/>
              </a:rPr>
              <a:t>, occurring in small time interval 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sz="2400" dirty="0" smtClean="0">
                <a:sym typeface="Times New Roman" pitchFamily="18" charset="0"/>
              </a:rPr>
              <a:t>(during which forces &amp; constraints may change) 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609600"/>
            <a:ext cx="10382250" cy="61722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Consider the system at </a:t>
            </a:r>
            <a:r>
              <a:rPr lang="en-US" altLang="en-US" b="1" i="1" dirty="0" smtClean="0">
                <a:solidFill>
                  <a:srgbClr val="FF0000"/>
                </a:solidFill>
                <a:sym typeface="Times New Roman" pitchFamily="18" charset="0"/>
              </a:rPr>
              <a:t>equilibrium</a:t>
            </a:r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:</a:t>
            </a:r>
            <a:r>
              <a:rPr lang="en-US" altLang="en-US" dirty="0" smtClean="0">
                <a:sym typeface="Times New Roman" pitchFamily="18" charset="0"/>
              </a:rPr>
              <a:t> The total force on each particle is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= 0</a:t>
            </a:r>
            <a:r>
              <a:rPr lang="en-US" altLang="en-US" dirty="0" smtClean="0">
                <a:sym typeface="Times New Roman" pitchFamily="18" charset="0"/>
              </a:rPr>
              <a:t>. </a:t>
            </a:r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Virtual work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done by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 </a:t>
            </a:r>
            <a:r>
              <a:rPr lang="en-US" altLang="en-US" dirty="0" smtClean="0">
                <a:sym typeface="Times New Roman" pitchFamily="18" charset="0"/>
              </a:rPr>
              <a:t>in displacement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dirty="0" smtClean="0">
                <a:sym typeface="Times New Roman" pitchFamily="18" charset="0"/>
              </a:rPr>
              <a:t>:  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cs typeface="Times New Roman" pitchFamily="18" charset="0"/>
                <a:sym typeface="Symbol" pitchFamily="18" charset="2"/>
              </a:rPr>
              <a:t>			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 = 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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= 0. </a:t>
            </a:r>
            <a:r>
              <a:rPr lang="en-US" altLang="en-US" dirty="0" smtClean="0">
                <a:sym typeface="Times New Roman" pitchFamily="18" charset="0"/>
              </a:rPr>
              <a:t>Sum over </a:t>
            </a:r>
            <a:r>
              <a:rPr lang="en-US" altLang="en-US" b="1" i="1" dirty="0" smtClean="0">
                <a:sym typeface="Times New Roman" pitchFamily="18" charset="0"/>
              </a:rPr>
              <a:t>i</a:t>
            </a:r>
            <a:r>
              <a:rPr lang="en-US" altLang="en-US" dirty="0" smtClean="0">
                <a:sym typeface="Times New Roman" pitchFamily="18" charset="0"/>
              </a:rPr>
              <a:t>: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 		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 = 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err="1" smtClean="0">
                <a:sym typeface="Times New Roman" pitchFamily="18" charset="0"/>
              </a:rPr>
              <a:t>F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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= 0.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Decompose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into </a:t>
            </a:r>
            <a:r>
              <a:rPr lang="en-US" altLang="en-US" b="1" dirty="0" smtClean="0">
                <a:solidFill>
                  <a:srgbClr val="0000FF"/>
                </a:solidFill>
                <a:sym typeface="Symbol" pitchFamily="18" charset="2"/>
              </a:rPr>
              <a:t>applied force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baseline="30000" dirty="0" smtClean="0">
                <a:sym typeface="Times New Roman" pitchFamily="18" charset="0"/>
              </a:rPr>
              <a:t>(a) </a:t>
            </a:r>
            <a:r>
              <a:rPr lang="en-US" altLang="en-US" dirty="0" smtClean="0">
                <a:sym typeface="Symbol" pitchFamily="18" charset="2"/>
              </a:rPr>
              <a:t>&amp; 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constraint force</a:t>
            </a:r>
            <a:r>
              <a:rPr lang="en-US" altLang="en-US" b="1" dirty="0" smtClean="0">
                <a:sym typeface="Symbol" pitchFamily="18" charset="2"/>
              </a:rPr>
              <a:t> f</a:t>
            </a:r>
            <a:r>
              <a:rPr lang="en-US" altLang="en-US" b="1" baseline="-25000" dirty="0" smtClean="0">
                <a:sym typeface="Symbol" pitchFamily="18" charset="2"/>
              </a:rPr>
              <a:t>i</a:t>
            </a:r>
            <a:r>
              <a:rPr lang="en-US" altLang="en-US" dirty="0" smtClean="0">
                <a:sym typeface="Symbol" pitchFamily="18" charset="2"/>
              </a:rPr>
              <a:t>:	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 =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baseline="30000" dirty="0" smtClean="0">
                <a:sym typeface="Times New Roman" pitchFamily="18" charset="0"/>
              </a:rPr>
              <a:t>(a)</a:t>
            </a:r>
            <a:r>
              <a:rPr lang="en-US" altLang="en-US" dirty="0" smtClean="0">
                <a:sym typeface="Symbol" pitchFamily="18" charset="2"/>
              </a:rPr>
              <a:t> + </a:t>
            </a:r>
            <a:r>
              <a:rPr lang="en-US" altLang="en-US" b="1" dirty="0" smtClean="0">
                <a:sym typeface="Symbol" pitchFamily="18" charset="2"/>
              </a:rPr>
              <a:t>f</a:t>
            </a:r>
            <a:r>
              <a:rPr lang="en-US" altLang="en-US" b="1" baseline="-25000" dirty="0" smtClean="0">
                <a:sym typeface="Symbol" pitchFamily="18" charset="2"/>
              </a:rPr>
              <a:t>i</a:t>
            </a:r>
            <a:r>
              <a:rPr lang="en-US" altLang="en-US" dirty="0" smtClean="0">
                <a:sym typeface="Symbol" pitchFamily="18" charset="2"/>
              </a:rPr>
              <a:t>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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</a:t>
            </a:r>
            <a:r>
              <a:rPr lang="en-US" altLang="en-US" b="1" dirty="0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(F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baseline="30000" dirty="0" smtClean="0">
                <a:sym typeface="Times New Roman" pitchFamily="18" charset="0"/>
              </a:rPr>
              <a:t>(a)</a:t>
            </a:r>
            <a:r>
              <a:rPr lang="en-US" altLang="en-US" b="1" dirty="0" smtClean="0">
                <a:sym typeface="Symbol" pitchFamily="18" charset="2"/>
              </a:rPr>
              <a:t> + f</a:t>
            </a:r>
            <a:r>
              <a:rPr lang="en-US" altLang="en-US" b="1" baseline="-25000" dirty="0" smtClean="0">
                <a:sym typeface="Symbol" pitchFamily="18" charset="2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 )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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30000" dirty="0" smtClean="0">
                <a:sym typeface="Times New Roman" pitchFamily="18" charset="0"/>
              </a:rPr>
              <a:t>(a)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+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30000" dirty="0" smtClean="0">
                <a:sym typeface="Times New Roman" pitchFamily="18" charset="0"/>
              </a:rPr>
              <a:t>(c) 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0</a:t>
            </a:r>
          </a:p>
          <a:p>
            <a:pPr algn="just" eaLnBrk="1" hangingPunct="1"/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Special case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(often true, see text discussion): Systems for which the net virtual work due to constraint forces is zero: </a:t>
            </a:r>
            <a:r>
              <a:rPr lang="en-US" altLang="en-US" b="1" dirty="0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err="1" smtClean="0">
                <a:sym typeface="Symbol" pitchFamily="18" charset="2"/>
              </a:rPr>
              <a:t>f</a:t>
            </a:r>
            <a:r>
              <a:rPr lang="en-US" altLang="en-US" b="1" baseline="-25000" dirty="0" err="1" smtClean="0">
                <a:sym typeface="Symbol" pitchFamily="18" charset="2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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 </a:t>
            </a:r>
            <a:r>
              <a:rPr lang="el-GR" altLang="en-US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smtClean="0">
                <a:sym typeface="Times New Roman" pitchFamily="18" charset="0"/>
              </a:rPr>
              <a:t>W</a:t>
            </a:r>
            <a:r>
              <a:rPr lang="en-US" altLang="en-US" b="1" baseline="30000" dirty="0" smtClean="0">
                <a:sym typeface="Times New Roman" pitchFamily="18" charset="0"/>
              </a:rPr>
              <a:t>(c) 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0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6858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Principle of Virtual Work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685800"/>
            <a:ext cx="10585450" cy="5867400"/>
          </a:xfrm>
        </p:spPr>
        <p:txBody>
          <a:bodyPr rtlCol="0">
            <a:normAutofit lnSpcReduction="10000"/>
          </a:bodyPr>
          <a:lstStyle/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  </a:t>
            </a:r>
            <a:r>
              <a:rPr lang="en-US" b="1" i="1" dirty="0">
                <a:solidFill>
                  <a:srgbClr val="FF0000"/>
                </a:solidFill>
                <a:sym typeface="Symbol" pitchFamily="18" charset="2"/>
              </a:rPr>
              <a:t>Condition for system equilibrium:</a:t>
            </a:r>
            <a:r>
              <a:rPr lang="en-US" b="1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A50021"/>
                </a:solidFill>
                <a:sym typeface="Symbol" pitchFamily="18" charset="2"/>
              </a:rPr>
              <a:t>Virtual work   </a:t>
            </a:r>
          </a:p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olidFill>
                  <a:srgbClr val="A50021"/>
                </a:solidFill>
                <a:sym typeface="Symbol" pitchFamily="18" charset="2"/>
              </a:rPr>
              <a:t>     	 due to APPLIED forces vanishes:</a:t>
            </a:r>
          </a:p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	 	 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>
                <a:sym typeface="Times New Roman" pitchFamily="18" charset="0"/>
              </a:rPr>
              <a:t>W</a:t>
            </a:r>
            <a:r>
              <a:rPr lang="en-US" b="1" baseline="30000" dirty="0">
                <a:sym typeface="Times New Roman" pitchFamily="18" charset="0"/>
              </a:rPr>
              <a:t>(a)</a:t>
            </a:r>
            <a:r>
              <a:rPr lang="en-US" b="1" dirty="0">
                <a:sym typeface="Symbol" pitchFamily="18" charset="2"/>
              </a:rPr>
              <a:t> </a:t>
            </a:r>
            <a:r>
              <a:rPr lang="en-US" b="1" dirty="0">
                <a:sym typeface="Times New Roman" pitchFamily="18" charset="0"/>
              </a:rPr>
              <a:t>= </a:t>
            </a:r>
            <a:r>
              <a:rPr lang="en-US" b="1" dirty="0">
                <a:sym typeface="Symbol" pitchFamily="18" charset="2"/>
              </a:rPr>
              <a:t> </a:t>
            </a:r>
            <a:r>
              <a:rPr lang="en-US" b="1" dirty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30000" dirty="0">
                <a:sym typeface="Times New Roman" pitchFamily="18" charset="0"/>
              </a:rPr>
              <a:t>(a)</a:t>
            </a:r>
            <a:r>
              <a:rPr lang="en-US" b="1" dirty="0">
                <a:sym typeface="Symbol" pitchFamily="18" charset="2"/>
              </a:rPr>
              <a:t>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 = 0                        (1)</a:t>
            </a:r>
          </a:p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		 	</a:t>
            </a:r>
            <a:r>
              <a:rPr lang="en-US" b="1" i="1" u="sng" dirty="0">
                <a:solidFill>
                  <a:srgbClr val="0000FF"/>
                </a:solidFill>
                <a:sym typeface="Symbol" pitchFamily="18" charset="2"/>
              </a:rPr>
              <a:t>Principle of Virtual Work</a:t>
            </a:r>
            <a:endParaRPr lang="en-US" b="1" i="1" dirty="0">
              <a:solidFill>
                <a:srgbClr val="0000FF"/>
              </a:solidFill>
              <a:sym typeface="Times New Roman" pitchFamily="18" charset="0"/>
            </a:endParaRPr>
          </a:p>
          <a:p>
            <a:pPr marL="246888" indent="-246888" eaLnBrk="1" fontAlgn="auto" hangingPunct="1">
              <a:spcAft>
                <a:spcPts val="0"/>
              </a:spcAft>
              <a:defRPr/>
            </a:pPr>
            <a:r>
              <a:rPr lang="en-US" b="1" dirty="0">
                <a:sym typeface="Times New Roman" pitchFamily="18" charset="0"/>
              </a:rPr>
              <a:t>Note:</a:t>
            </a:r>
            <a:r>
              <a:rPr lang="en-US" dirty="0">
                <a:sym typeface="Times New Roman" pitchFamily="18" charset="0"/>
              </a:rPr>
              <a:t> In general coefficients of 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dirty="0">
                <a:sym typeface="Times New Roman" pitchFamily="18" charset="0"/>
              </a:rPr>
              <a:t> , 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30000" dirty="0">
                <a:sym typeface="Times New Roman" pitchFamily="18" charset="0"/>
              </a:rPr>
              <a:t>(a)</a:t>
            </a:r>
            <a:r>
              <a:rPr lang="en-US" b="1" dirty="0">
                <a:sym typeface="Symbol" pitchFamily="18" charset="2"/>
              </a:rPr>
              <a:t>  0 </a:t>
            </a:r>
            <a:r>
              <a:rPr lang="en-US" dirty="0">
                <a:sym typeface="Symbol" pitchFamily="18" charset="2"/>
              </a:rPr>
              <a:t>even though </a:t>
            </a:r>
            <a:r>
              <a:rPr lang="en-US" b="1" dirty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30000" dirty="0">
                <a:sym typeface="Times New Roman" pitchFamily="18" charset="0"/>
              </a:rPr>
              <a:t>(a)</a:t>
            </a:r>
            <a:r>
              <a:rPr lang="en-US" b="1" dirty="0">
                <a:sym typeface="Symbol" pitchFamily="18" charset="2"/>
              </a:rPr>
              <a:t>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 = 0 </a:t>
            </a:r>
            <a:r>
              <a:rPr lang="en-US" dirty="0">
                <a:sym typeface="Times New Roman" pitchFamily="18" charset="0"/>
              </a:rPr>
              <a:t>because 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 </a:t>
            </a:r>
            <a:r>
              <a:rPr lang="en-US" dirty="0">
                <a:sym typeface="Times New Roman" pitchFamily="18" charset="0"/>
              </a:rPr>
              <a:t>are not independent, but connected by constraints.</a:t>
            </a:r>
          </a:p>
          <a:p>
            <a:pPr marL="612648" lvl="1" indent="-246888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dirty="0">
                <a:sym typeface="Times New Roman" pitchFamily="18" charset="0"/>
              </a:rPr>
              <a:t>In order to have coefficients of 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  = 0</a:t>
            </a:r>
            <a:r>
              <a:rPr lang="en-US" dirty="0">
                <a:sym typeface="Times New Roman" pitchFamily="18" charset="0"/>
              </a:rPr>
              <a:t>, must transform </a:t>
            </a:r>
            <a:r>
              <a:rPr lang="en-US" b="1" dirty="0">
                <a:solidFill>
                  <a:srgbClr val="0000FF"/>
                </a:solidFill>
                <a:sym typeface="Times New Roman" pitchFamily="18" charset="0"/>
              </a:rPr>
              <a:t>Principle of Virtual Work</a:t>
            </a:r>
            <a:r>
              <a:rPr lang="en-US" dirty="0">
                <a:sym typeface="Times New Roman" pitchFamily="18" charset="0"/>
              </a:rPr>
              <a:t> into a form involving virtual displacements of generalized coordinates </a:t>
            </a:r>
            <a:r>
              <a:rPr lang="en-US" b="1" dirty="0">
                <a:sym typeface="Times New Roman" pitchFamily="18" charset="0"/>
              </a:rPr>
              <a:t>q</a:t>
            </a:r>
            <a:r>
              <a:rPr lang="en-US" b="1" baseline="-25000" dirty="0">
                <a:sym typeface="Times New Roman" pitchFamily="18" charset="0"/>
              </a:rPr>
              <a:t></a:t>
            </a:r>
            <a:r>
              <a:rPr lang="en-US" dirty="0">
                <a:sym typeface="Times New Roman" pitchFamily="18" charset="0"/>
              </a:rPr>
              <a:t> , which are independent. </a:t>
            </a:r>
            <a:r>
              <a:rPr lang="en-US" b="1" dirty="0">
                <a:sym typeface="Times New Roman" pitchFamily="18" charset="0"/>
              </a:rPr>
              <a:t>(1)</a:t>
            </a:r>
            <a:r>
              <a:rPr lang="en-US" dirty="0">
                <a:sym typeface="Times New Roman" pitchFamily="18" charset="0"/>
              </a:rPr>
              <a:t> is good since it does not involve constraint forces </a:t>
            </a:r>
            <a:r>
              <a:rPr lang="en-US" b="1" dirty="0" err="1">
                <a:sym typeface="Symbol" pitchFamily="18" charset="2"/>
              </a:rPr>
              <a:t>f</a:t>
            </a:r>
            <a:r>
              <a:rPr lang="en-US" b="1" baseline="-25000" dirty="0" err="1">
                <a:sym typeface="Symbol" pitchFamily="18" charset="2"/>
              </a:rPr>
              <a:t>i</a:t>
            </a:r>
            <a:r>
              <a:rPr lang="en-US" b="1" dirty="0">
                <a:sym typeface="Symbol" pitchFamily="18" charset="2"/>
              </a:rPr>
              <a:t> . </a:t>
            </a:r>
            <a:r>
              <a:rPr lang="en-US" dirty="0">
                <a:sym typeface="Symbol" pitchFamily="18" charset="2"/>
              </a:rPr>
              <a:t>But so far, only statics.  Want to treat dynamics!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7620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D’Alembert’s Principle 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2" y="799563"/>
            <a:ext cx="10298112" cy="59436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FF0000"/>
                </a:solidFill>
                <a:sym typeface="Times New Roman" pitchFamily="18" charset="0"/>
              </a:rPr>
              <a:t>Dynamics:</a:t>
            </a:r>
            <a:r>
              <a:rPr lang="en-US" altLang="en-US" smtClean="0">
                <a:sym typeface="Times New Roman" pitchFamily="18" charset="0"/>
              </a:rPr>
              <a:t> Start with </a:t>
            </a:r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Newton’s 2</a:t>
            </a:r>
            <a:r>
              <a:rPr lang="en-US" altLang="en-US" b="1" baseline="30000" smtClean="0">
                <a:solidFill>
                  <a:srgbClr val="0000FF"/>
                </a:solidFill>
                <a:sym typeface="Times New Roman" pitchFamily="18" charset="0"/>
              </a:rPr>
              <a:t>nd </a:t>
            </a:r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Law</a:t>
            </a:r>
            <a:r>
              <a:rPr lang="en-US" altLang="en-US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smtClean="0">
                <a:sym typeface="Times New Roman" pitchFamily="18" charset="0"/>
              </a:rPr>
              <a:t>for particle</a:t>
            </a:r>
            <a:r>
              <a:rPr lang="en-US" altLang="en-US" b="1" i="1" smtClean="0">
                <a:sym typeface="Times New Roman" pitchFamily="18" charset="0"/>
              </a:rPr>
              <a:t> i</a:t>
            </a:r>
            <a:r>
              <a:rPr lang="en-US" altLang="en-US" smtClean="0">
                <a:sym typeface="Times New Roman" pitchFamily="18" charset="0"/>
              </a:rPr>
              <a:t>:    	</a:t>
            </a:r>
            <a:r>
              <a:rPr lang="en-US" altLang="en-US" b="1" smtClean="0">
                <a:sym typeface="Times New Roman" pitchFamily="18" charset="0"/>
              </a:rPr>
              <a:t>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= (dp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/dt) 	</a:t>
            </a:r>
            <a:r>
              <a:rPr lang="en-US" altLang="en-US" smtClean="0">
                <a:sym typeface="Times New Roman" pitchFamily="18" charset="0"/>
              </a:rPr>
              <a:t>Or: 		</a:t>
            </a:r>
            <a:r>
              <a:rPr lang="en-US" altLang="en-US" b="1" smtClean="0">
                <a:sym typeface="Times New Roman" pitchFamily="18" charset="0"/>
              </a:rPr>
              <a:t>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  </a:t>
            </a:r>
            <a:r>
              <a:rPr lang="en-US" altLang="en-US" b="1" smtClean="0">
                <a:sym typeface="Times New Roman" pitchFamily="18" charset="0"/>
              </a:rPr>
              <a:t>- (dp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/dt) = 0</a:t>
            </a:r>
            <a:endParaRPr lang="en-US" altLang="en-US" b="1" i="1" smtClean="0">
              <a:sym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400" b="1" smtClean="0">
                <a:sym typeface="Symbol" pitchFamily="18" charset="2"/>
              </a:rPr>
              <a:t></a:t>
            </a:r>
            <a:r>
              <a:rPr lang="en-US" altLang="en-US" sz="2400" smtClean="0">
                <a:sym typeface="Symbol" pitchFamily="18" charset="2"/>
              </a:rPr>
              <a:t> Can view system particles as in “equilibrium” under a force </a:t>
            </a:r>
          </a:p>
          <a:p>
            <a:pPr eaLnBrk="1" hangingPunct="1">
              <a:buFontTx/>
              <a:buNone/>
            </a:pPr>
            <a:r>
              <a:rPr lang="en-US" altLang="en-US" sz="2400" smtClean="0">
                <a:sym typeface="Symbol" pitchFamily="18" charset="2"/>
              </a:rPr>
              <a:t>	         = actual force +  “reversed effective force”  </a:t>
            </a:r>
            <a:r>
              <a:rPr lang="en-US" altLang="en-US" sz="2400" b="1" smtClean="0">
                <a:sym typeface="Symbol" pitchFamily="18" charset="2"/>
              </a:rPr>
              <a:t>= -(dp/dt)</a:t>
            </a:r>
            <a:endParaRPr lang="en-US" altLang="en-US" sz="2400" smtClean="0">
              <a:sym typeface="Symbol" pitchFamily="18" charset="2"/>
            </a:endParaRPr>
          </a:p>
          <a:p>
            <a:pPr eaLnBrk="1" hangingPunct="1"/>
            <a:r>
              <a:rPr lang="en-US" altLang="en-US" b="1" smtClean="0">
                <a:solidFill>
                  <a:srgbClr val="9900CC"/>
                </a:solidFill>
                <a:sym typeface="Symbol" pitchFamily="18" charset="2"/>
              </a:rPr>
              <a:t>Virtual work</a:t>
            </a:r>
            <a:r>
              <a:rPr lang="en-US" altLang="en-US" smtClean="0">
                <a:sym typeface="Symbol" pitchFamily="18" charset="2"/>
              </a:rPr>
              <a:t> done is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	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W</a:t>
            </a:r>
            <a:r>
              <a:rPr lang="en-US" altLang="en-US" b="1" baseline="-25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 = </a:t>
            </a:r>
            <a:r>
              <a:rPr lang="en-US" altLang="en-US" b="1" smtClean="0">
                <a:sym typeface="Symbol" pitchFamily="18" charset="2"/>
              </a:rPr>
              <a:t> </a:t>
            </a:r>
            <a:r>
              <a:rPr lang="en-US" altLang="en-US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[F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  </a:t>
            </a:r>
            <a:r>
              <a:rPr lang="en-US" altLang="en-US" b="1" smtClean="0">
                <a:sym typeface="Times New Roman" pitchFamily="18" charset="0"/>
              </a:rPr>
              <a:t>- (dp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/dt)]</a:t>
            </a:r>
            <a:r>
              <a:rPr lang="en-US" altLang="en-US" b="1" smtClean="0">
                <a:sym typeface="Symbol" pitchFamily="18" charset="2"/>
              </a:rPr>
              <a:t>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= 0</a:t>
            </a:r>
          </a:p>
          <a:p>
            <a:pPr eaLnBrk="1" hangingPunct="1"/>
            <a:r>
              <a:rPr lang="en-US" altLang="en-US" smtClean="0">
                <a:sym typeface="Times New Roman" pitchFamily="18" charset="0"/>
              </a:rPr>
              <a:t>Again decompose </a:t>
            </a:r>
            <a:r>
              <a:rPr lang="en-US" altLang="en-US" b="1" smtClean="0">
                <a:sym typeface="Times New Roman" pitchFamily="18" charset="0"/>
              </a:rPr>
              <a:t>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Symbol" pitchFamily="18" charset="2"/>
              </a:rPr>
              <a:t>: </a:t>
            </a:r>
            <a:r>
              <a:rPr lang="en-US" altLang="en-US" b="1" smtClean="0">
                <a:sym typeface="Times New Roman" pitchFamily="18" charset="0"/>
              </a:rPr>
              <a:t>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Symbol" pitchFamily="18" charset="2"/>
              </a:rPr>
              <a:t> = </a:t>
            </a:r>
            <a:r>
              <a:rPr lang="en-US" altLang="en-US" b="1" smtClean="0">
                <a:sym typeface="Times New Roman" pitchFamily="18" charset="0"/>
              </a:rPr>
              <a:t>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(a)</a:t>
            </a:r>
            <a:r>
              <a:rPr lang="en-US" altLang="en-US" smtClean="0">
                <a:sym typeface="Symbol" pitchFamily="18" charset="2"/>
              </a:rPr>
              <a:t> + </a:t>
            </a:r>
            <a:r>
              <a:rPr lang="en-US" altLang="en-US" b="1" smtClean="0">
                <a:sym typeface="Symbol" pitchFamily="18" charset="2"/>
              </a:rPr>
              <a:t>f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smtClean="0">
                <a:sym typeface="Symbol" pitchFamily="18" charset="2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Symbol" pitchFamily="18" charset="2"/>
              </a:rPr>
              <a:t>	 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W</a:t>
            </a:r>
            <a:r>
              <a:rPr lang="en-US" altLang="en-US" b="1" baseline="-25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= </a:t>
            </a:r>
            <a:r>
              <a:rPr lang="en-US" altLang="en-US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[F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(a)</a:t>
            </a:r>
            <a:r>
              <a:rPr lang="en-US" altLang="en-US" smtClean="0">
                <a:sym typeface="Symbol" pitchFamily="18" charset="2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- (dp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/dt) </a:t>
            </a:r>
            <a:r>
              <a:rPr lang="en-US" altLang="en-US" smtClean="0">
                <a:sym typeface="Symbol" pitchFamily="18" charset="2"/>
              </a:rPr>
              <a:t>+ </a:t>
            </a:r>
            <a:r>
              <a:rPr lang="en-US" altLang="en-US" b="1" smtClean="0">
                <a:sym typeface="Symbol" pitchFamily="18" charset="2"/>
              </a:rPr>
              <a:t>f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smtClean="0">
                <a:sym typeface="Symbol" pitchFamily="18" charset="2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]</a:t>
            </a:r>
            <a:r>
              <a:rPr lang="en-US" altLang="en-US" b="1" smtClean="0">
                <a:sym typeface="Symbol" pitchFamily="18" charset="2"/>
              </a:rPr>
              <a:t>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= 0</a:t>
            </a:r>
          </a:p>
          <a:p>
            <a:pPr eaLnBrk="1" hangingPunct="1"/>
            <a:r>
              <a:rPr lang="en-US" altLang="en-US" smtClean="0">
                <a:sym typeface="Times New Roman" pitchFamily="18" charset="0"/>
              </a:rPr>
              <a:t>Again restrict consideration to </a:t>
            </a:r>
            <a:r>
              <a:rPr lang="en-US" altLang="en-US" b="1" i="1" u="sng" smtClean="0">
                <a:solidFill>
                  <a:srgbClr val="FF0000"/>
                </a:solidFill>
                <a:sym typeface="Times New Roman" pitchFamily="18" charset="0"/>
              </a:rPr>
              <a:t>special case</a:t>
            </a:r>
            <a:r>
              <a:rPr lang="en-US" altLang="en-US" sz="2400" smtClean="0">
                <a:solidFill>
                  <a:srgbClr val="FF0000"/>
                </a:solidFill>
                <a:sym typeface="Times New Roman" pitchFamily="18" charset="0"/>
              </a:rPr>
              <a:t>:</a:t>
            </a:r>
            <a:r>
              <a:rPr lang="en-US" altLang="en-US" smtClean="0">
                <a:sym typeface="Times New Roman" pitchFamily="18" charset="0"/>
              </a:rPr>
              <a:t> Systems for which the net virtual work due to constraint forces is zero: 	 </a:t>
            </a:r>
            <a:r>
              <a:rPr lang="en-US" altLang="en-US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 </a:t>
            </a:r>
            <a:r>
              <a:rPr lang="en-US" altLang="en-US" b="1" smtClean="0">
                <a:sym typeface="Symbol" pitchFamily="18" charset="2"/>
              </a:rPr>
              <a:t>f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b="1" smtClean="0">
                <a:sym typeface="Symbol" pitchFamily="18" charset="2"/>
              </a:rPr>
              <a:t>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Symbol" pitchFamily="18" charset="2"/>
              </a:rPr>
              <a:t> 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W</a:t>
            </a:r>
            <a:r>
              <a:rPr lang="en-US" altLang="en-US" b="1" baseline="30000" smtClean="0">
                <a:sym typeface="Times New Roman" pitchFamily="18" charset="0"/>
              </a:rPr>
              <a:t>(c) </a:t>
            </a:r>
            <a:r>
              <a:rPr lang="en-US" altLang="en-US" b="1" baseline="-25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= 0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8382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Constraints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066800"/>
            <a:ext cx="10207625" cy="57912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Discussion up to now </a:t>
            </a:r>
            <a:r>
              <a:rPr lang="en-US" altLang="en-US" b="1" dirty="0" smtClean="0">
                <a:sym typeface="Symbol" pitchFamily="18" charset="2"/>
              </a:rPr>
              <a:t></a:t>
            </a:r>
            <a:r>
              <a:rPr lang="en-US" altLang="en-US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All mechanics is reduced to solving a set of simultaneous, coupled, 2</a:t>
            </a:r>
            <a:r>
              <a:rPr lang="en-US" altLang="en-US" b="1" baseline="30000" dirty="0" smtClean="0">
                <a:solidFill>
                  <a:srgbClr val="FF0000"/>
                </a:solidFill>
                <a:sym typeface="Symbol" pitchFamily="18" charset="2"/>
              </a:rPr>
              <a:t>nd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 order differential </a:t>
            </a:r>
            <a:r>
              <a:rPr lang="en-US" altLang="en-US" b="1" dirty="0" err="1" smtClean="0">
                <a:solidFill>
                  <a:srgbClr val="FF0000"/>
                </a:solidFill>
                <a:sym typeface="Symbol" pitchFamily="18" charset="2"/>
              </a:rPr>
              <a:t>eqtns</a:t>
            </a:r>
            <a:r>
              <a:rPr lang="en-US" altLang="en-US" dirty="0" smtClean="0">
                <a:sym typeface="Symbol" pitchFamily="18" charset="2"/>
              </a:rPr>
              <a:t> which come from Newton’s 2</a:t>
            </a:r>
            <a:r>
              <a:rPr lang="en-US" altLang="en-US" baseline="30000" dirty="0" smtClean="0">
                <a:sym typeface="Symbol" pitchFamily="18" charset="2"/>
              </a:rPr>
              <a:t>nd </a:t>
            </a:r>
            <a:r>
              <a:rPr lang="en-US" altLang="en-US" dirty="0" smtClean="0">
                <a:sym typeface="Symbol" pitchFamily="18" charset="2"/>
              </a:rPr>
              <a:t>Law applied to each mass individually: 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	(dp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 = m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(d</a:t>
            </a:r>
            <a:r>
              <a:rPr lang="en-US" altLang="en-US" b="1" baseline="30000" dirty="0" smtClean="0">
                <a:sym typeface="Times New Roman" pitchFamily="18" charset="0"/>
              </a:rPr>
              <a:t>2</a:t>
            </a:r>
            <a:r>
              <a:rPr lang="en-US" altLang="en-US" b="1" dirty="0" smtClean="0">
                <a:sym typeface="Times New Roman" pitchFamily="18" charset="0"/>
              </a:rPr>
              <a:t>r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/dt</a:t>
            </a:r>
            <a:r>
              <a:rPr lang="en-US" altLang="en-US" b="1" baseline="30000" dirty="0" smtClean="0">
                <a:sym typeface="Times New Roman" pitchFamily="18" charset="0"/>
              </a:rPr>
              <a:t>2</a:t>
            </a:r>
            <a:r>
              <a:rPr lang="en-US" altLang="en-US" b="1" dirty="0" smtClean="0">
                <a:sym typeface="Times New Roman" pitchFamily="18" charset="0"/>
              </a:rPr>
              <a:t>) = 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baseline="30000" dirty="0" smtClean="0">
                <a:sym typeface="Times New Roman" pitchFamily="18" charset="0"/>
              </a:rPr>
              <a:t>(e)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+ </a:t>
            </a:r>
            <a:r>
              <a:rPr lang="en-US" altLang="en-US" b="1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err="1" smtClean="0">
                <a:sym typeface="Times New Roman" pitchFamily="18" charset="0"/>
              </a:rPr>
              <a:t>F</a:t>
            </a:r>
            <a:r>
              <a:rPr lang="en-US" altLang="en-US" b="1" baseline="-25000" dirty="0" err="1" smtClean="0">
                <a:sym typeface="Times New Roman" pitchFamily="18" charset="0"/>
              </a:rPr>
              <a:t>ji</a:t>
            </a:r>
            <a:endParaRPr lang="en-US" altLang="en-US" dirty="0" smtClean="0">
              <a:sym typeface="Symbol" pitchFamily="18" charset="2"/>
            </a:endParaRPr>
          </a:p>
          <a:p>
            <a:pPr lvl="1"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</a:t>
            </a:r>
            <a:r>
              <a:rPr lang="en-US" altLang="en-US" dirty="0" smtClean="0">
                <a:sym typeface="Symbol" pitchFamily="18" charset="2"/>
              </a:rPr>
              <a:t> Given forces &amp; initial conditions, problem is reduced 	to pure math! </a:t>
            </a: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Oversimplification!! Many systems have </a:t>
            </a:r>
            <a:r>
              <a:rPr lang="en-US" altLang="en-US" b="1" i="1" dirty="0" smtClean="0">
                <a:solidFill>
                  <a:srgbClr val="9900CC"/>
                </a:solidFill>
                <a:sym typeface="Symbol" pitchFamily="18" charset="2"/>
              </a:rPr>
              <a:t>CONSTRAINTS</a:t>
            </a:r>
            <a:r>
              <a:rPr lang="en-US" altLang="en-US" dirty="0" smtClean="0">
                <a:sym typeface="Symbol" pitchFamily="18" charset="2"/>
              </a:rPr>
              <a:t> which limit their motion.</a:t>
            </a:r>
          </a:p>
          <a:p>
            <a:pPr lvl="1" algn="just" eaLnBrk="1" hangingPunct="1"/>
            <a:r>
              <a:rPr lang="en-US" altLang="en-US" dirty="0" smtClean="0">
                <a:sym typeface="Symbol" pitchFamily="18" charset="2"/>
              </a:rPr>
              <a:t>Example: Rigid Body. Constraints keep  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ij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= constant.</a:t>
            </a:r>
          </a:p>
          <a:p>
            <a:pPr lvl="1" algn="just" eaLnBrk="1" hangingPunct="1"/>
            <a:r>
              <a:rPr lang="en-US" altLang="en-US" dirty="0" smtClean="0">
                <a:sym typeface="Symbol" pitchFamily="18" charset="2"/>
              </a:rPr>
              <a:t>Example: Particle motion on surface of sphere.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914400"/>
            <a:ext cx="9848850" cy="53149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600" smtClean="0">
                <a:sym typeface="Symbol" pitchFamily="18" charset="2"/>
              </a:rPr>
              <a:t> </a:t>
            </a:r>
            <a:r>
              <a:rPr lang="el-GR" altLang="en-US" sz="3600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sz="3600" b="1" smtClean="0">
                <a:sym typeface="Times New Roman" pitchFamily="18" charset="0"/>
              </a:rPr>
              <a:t>W</a:t>
            </a:r>
            <a:r>
              <a:rPr lang="en-US" altLang="en-US" sz="3600" b="1" baseline="-25000" smtClean="0">
                <a:sym typeface="Times New Roman" pitchFamily="18" charset="0"/>
              </a:rPr>
              <a:t> </a:t>
            </a:r>
            <a:r>
              <a:rPr lang="en-US" altLang="en-US" sz="3600" b="1" smtClean="0">
                <a:sym typeface="Times New Roman" pitchFamily="18" charset="0"/>
              </a:rPr>
              <a:t> = </a:t>
            </a:r>
            <a:r>
              <a:rPr lang="en-US" altLang="en-US" sz="3600" b="1" smtClean="0">
                <a:sym typeface="Symbol" pitchFamily="18" charset="2"/>
              </a:rPr>
              <a:t> </a:t>
            </a:r>
            <a:r>
              <a:rPr lang="en-US" altLang="en-US" sz="3600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[F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baseline="30000" smtClean="0">
                <a:sym typeface="Times New Roman" pitchFamily="18" charset="0"/>
              </a:rPr>
              <a:t> </a:t>
            </a:r>
            <a:r>
              <a:rPr lang="en-US" altLang="en-US" sz="3600" smtClean="0">
                <a:sym typeface="Symbol" pitchFamily="18" charset="2"/>
              </a:rPr>
              <a:t> </a:t>
            </a:r>
            <a:r>
              <a:rPr lang="en-US" altLang="en-US" sz="3600" b="1" smtClean="0">
                <a:sym typeface="Times New Roman" pitchFamily="18" charset="0"/>
              </a:rPr>
              <a:t>- (dp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/dt)]</a:t>
            </a:r>
            <a:r>
              <a:rPr lang="en-US" altLang="en-US" sz="3600" b="1" smtClean="0">
                <a:sym typeface="Symbol" pitchFamily="18" charset="2"/>
              </a:rPr>
              <a:t></a:t>
            </a:r>
            <a:r>
              <a:rPr lang="el-GR" altLang="en-US" sz="3600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sz="3600" b="1" smtClean="0">
                <a:sym typeface="Times New Roman" pitchFamily="18" charset="0"/>
              </a:rPr>
              <a:t>r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 = 0       (2)        </a:t>
            </a:r>
          </a:p>
          <a:p>
            <a:pPr eaLnBrk="1" hangingPunct="1">
              <a:buFontTx/>
              <a:buNone/>
            </a:pPr>
            <a:r>
              <a:rPr lang="en-US" altLang="en-US" sz="3600" b="1" smtClean="0">
                <a:sym typeface="Symbol" pitchFamily="18" charset="2"/>
              </a:rPr>
              <a:t>		 </a:t>
            </a:r>
            <a:r>
              <a:rPr lang="en-US" altLang="en-US" sz="3600" b="1" i="1" smtClean="0">
                <a:sym typeface="Symbol" pitchFamily="18" charset="2"/>
              </a:rPr>
              <a:t>	</a:t>
            </a:r>
            <a:r>
              <a:rPr lang="en-US" altLang="en-US" sz="3600" b="1" i="1" u="sng" smtClean="0">
                <a:solidFill>
                  <a:srgbClr val="0000FF"/>
                </a:solidFill>
                <a:sym typeface="Symbol" pitchFamily="18" charset="2"/>
              </a:rPr>
              <a:t>D’Alembert’s Principle</a:t>
            </a:r>
            <a:endParaRPr lang="en-US" altLang="en-US" sz="3600" b="1" i="1" u="sng" smtClean="0">
              <a:solidFill>
                <a:srgbClr val="0000FF"/>
              </a:solidFill>
              <a:sym typeface="Times New Roman" pitchFamily="18" charset="0"/>
            </a:endParaRPr>
          </a:p>
          <a:p>
            <a:pPr lvl="1" eaLnBrk="1" hangingPunct="1"/>
            <a:r>
              <a:rPr lang="en-US" altLang="en-US" smtClean="0">
                <a:sym typeface="Times New Roman" pitchFamily="18" charset="0"/>
              </a:rPr>
              <a:t>Dropped the superscript </a:t>
            </a:r>
            <a:r>
              <a:rPr lang="en-US" altLang="en-US" b="1" smtClean="0">
                <a:sym typeface="Times New Roman" pitchFamily="18" charset="0"/>
              </a:rPr>
              <a:t>(a)!</a:t>
            </a:r>
            <a:endParaRPr lang="en-US" altLang="en-US" smtClean="0">
              <a:sym typeface="Symbol" pitchFamily="18" charset="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en-US" smtClean="0">
                <a:sym typeface="Symbol" pitchFamily="18" charset="2"/>
              </a:rPr>
              <a:t>Transform </a:t>
            </a:r>
            <a:r>
              <a:rPr lang="en-US" altLang="en-US" b="1" smtClean="0">
                <a:sym typeface="Symbol" pitchFamily="18" charset="2"/>
              </a:rPr>
              <a:t>(2)</a:t>
            </a:r>
            <a:r>
              <a:rPr lang="en-US" altLang="en-US" smtClean="0">
                <a:sym typeface="Symbol" pitchFamily="18" charset="2"/>
              </a:rPr>
              <a:t> to an expression involving </a:t>
            </a:r>
            <a:r>
              <a:rPr lang="en-US" altLang="en-US" b="1" smtClean="0">
                <a:solidFill>
                  <a:srgbClr val="FF0000"/>
                </a:solidFill>
                <a:sym typeface="Symbol" pitchFamily="18" charset="2"/>
              </a:rPr>
              <a:t>virtual displacements</a:t>
            </a:r>
            <a:r>
              <a:rPr lang="en-US" altLang="en-US" smtClean="0">
                <a:sym typeface="Symbol" pitchFamily="18" charset="2"/>
              </a:rPr>
              <a:t> of 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MT Extra" pitchFamily="18" charset="2"/>
              </a:rPr>
              <a:t></a:t>
            </a:r>
            <a:r>
              <a:rPr lang="en-US" altLang="en-US" b="1" baseline="-25000" smtClean="0">
                <a:sym typeface="Times New Roman" pitchFamily="18" charset="0"/>
              </a:rPr>
              <a:t> </a:t>
            </a:r>
            <a:r>
              <a:rPr lang="en-US" altLang="en-US" smtClean="0">
                <a:sym typeface="Times New Roman" pitchFamily="18" charset="0"/>
              </a:rPr>
              <a:t>(which, for holonomic constraints, are indep of each other). Then, by linear independence, the coefficients of the 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MT Extra" pitchFamily="18" charset="2"/>
              </a:rPr>
              <a:t></a:t>
            </a:r>
            <a:r>
              <a:rPr lang="en-US" altLang="en-US" b="1" baseline="-25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Times New Roman" pitchFamily="18" charset="0"/>
              </a:rPr>
              <a:t>= 0</a:t>
            </a:r>
            <a:r>
              <a:rPr lang="en-US" altLang="en-US" smtClean="0">
                <a:sym typeface="Times New Roman" pitchFamily="18" charset="0"/>
              </a:rPr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3" y="533400"/>
            <a:ext cx="10331450" cy="594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600" b="1" smtClean="0">
                <a:sym typeface="Times New Roman" pitchFamily="18" charset="0"/>
              </a:rPr>
              <a:t>	 </a:t>
            </a:r>
            <a:r>
              <a:rPr lang="el-GR" altLang="en-US" sz="3600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sz="3600" b="1" smtClean="0">
                <a:sym typeface="Times New Roman" pitchFamily="18" charset="0"/>
              </a:rPr>
              <a:t>W</a:t>
            </a:r>
            <a:r>
              <a:rPr lang="en-US" altLang="en-US" sz="3600" b="1" baseline="-25000" smtClean="0">
                <a:sym typeface="Times New Roman" pitchFamily="18" charset="0"/>
              </a:rPr>
              <a:t> </a:t>
            </a:r>
            <a:r>
              <a:rPr lang="en-US" altLang="en-US" sz="3600" b="1" smtClean="0">
                <a:sym typeface="Times New Roman" pitchFamily="18" charset="0"/>
              </a:rPr>
              <a:t> = </a:t>
            </a:r>
            <a:r>
              <a:rPr lang="en-US" altLang="en-US" sz="3600" b="1" smtClean="0">
                <a:sym typeface="Symbol" pitchFamily="18" charset="2"/>
              </a:rPr>
              <a:t> </a:t>
            </a:r>
            <a:r>
              <a:rPr lang="en-US" altLang="en-US" sz="3600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[F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baseline="30000" smtClean="0">
                <a:sym typeface="Times New Roman" pitchFamily="18" charset="0"/>
              </a:rPr>
              <a:t> </a:t>
            </a:r>
            <a:r>
              <a:rPr lang="en-US" altLang="en-US" sz="3600" smtClean="0">
                <a:sym typeface="Symbol" pitchFamily="18" charset="2"/>
              </a:rPr>
              <a:t> </a:t>
            </a:r>
            <a:r>
              <a:rPr lang="en-US" altLang="en-US" sz="3600" b="1" smtClean="0">
                <a:sym typeface="Times New Roman" pitchFamily="18" charset="0"/>
              </a:rPr>
              <a:t>- (dp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/dt)]</a:t>
            </a:r>
            <a:r>
              <a:rPr lang="en-US" altLang="en-US" sz="3600" b="1" smtClean="0">
                <a:sym typeface="Symbol" pitchFamily="18" charset="2"/>
              </a:rPr>
              <a:t></a:t>
            </a:r>
            <a:r>
              <a:rPr lang="el-GR" altLang="en-US" sz="3600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sz="3600" b="1" smtClean="0">
                <a:sym typeface="Times New Roman" pitchFamily="18" charset="0"/>
              </a:rPr>
              <a:t>r</a:t>
            </a:r>
            <a:r>
              <a:rPr lang="en-US" altLang="en-US" sz="3600" b="1" baseline="-25000" smtClean="0">
                <a:sym typeface="Times New Roman" pitchFamily="18" charset="0"/>
              </a:rPr>
              <a:t>i</a:t>
            </a:r>
            <a:r>
              <a:rPr lang="en-US" altLang="en-US" sz="3600" b="1" smtClean="0">
                <a:sym typeface="Times New Roman" pitchFamily="18" charset="0"/>
              </a:rPr>
              <a:t> = 0</a:t>
            </a:r>
            <a:r>
              <a:rPr lang="en-US" altLang="en-US" b="1" smtClean="0">
                <a:sym typeface="Times New Roman" pitchFamily="18" charset="0"/>
              </a:rPr>
              <a:t>          </a:t>
            </a:r>
            <a:r>
              <a:rPr lang="en-US" altLang="en-US" sz="3600" b="1" smtClean="0">
                <a:sym typeface="Times New Roman" pitchFamily="18" charset="0"/>
              </a:rPr>
              <a:t>(2)        </a:t>
            </a:r>
            <a:endParaRPr lang="en-US" altLang="en-US" sz="3600" smtClean="0">
              <a:sym typeface="Symbol" pitchFamily="18" charset="2"/>
            </a:endParaRPr>
          </a:p>
          <a:p>
            <a:pPr eaLnBrk="1" hangingPunct="1"/>
            <a:endParaRPr lang="en-US" altLang="en-US" smtClean="0">
              <a:sym typeface="Symbol" pitchFamily="18" charset="2"/>
            </a:endParaRPr>
          </a:p>
          <a:p>
            <a:pPr eaLnBrk="1" hangingPunct="1"/>
            <a:r>
              <a:rPr lang="en-US" altLang="en-US" smtClean="0">
                <a:sym typeface="Symbol" pitchFamily="18" charset="2"/>
              </a:rPr>
              <a:t>Much </a:t>
            </a:r>
            <a:r>
              <a:rPr lang="en-US" altLang="en-US" b="1" smtClean="0">
                <a:solidFill>
                  <a:srgbClr val="0000FF"/>
                </a:solidFill>
                <a:sym typeface="Symbol" pitchFamily="18" charset="2"/>
              </a:rPr>
              <a:t>manipulation </a:t>
            </a:r>
            <a:r>
              <a:rPr lang="en-US" altLang="en-US" smtClean="0">
                <a:sym typeface="Symbol" pitchFamily="18" charset="2"/>
              </a:rPr>
              <a:t>follows! Only highlights here!</a:t>
            </a:r>
          </a:p>
          <a:p>
            <a:pPr eaLnBrk="1" hangingPunct="1"/>
            <a:r>
              <a:rPr lang="en-US" altLang="en-US" smtClean="0">
                <a:sym typeface="Symbol" pitchFamily="18" charset="2"/>
              </a:rPr>
              <a:t>Transformation eqtns: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	r</a:t>
            </a:r>
            <a:r>
              <a:rPr lang="en-US" altLang="en-US" b="1" baseline="-25000" smtClean="0">
                <a:sym typeface="Times New Roman" pitchFamily="18" charset="0"/>
              </a:rPr>
              <a:t>i </a:t>
            </a:r>
            <a:r>
              <a:rPr lang="en-US" altLang="en-US" b="1" smtClean="0">
                <a:sym typeface="Times New Roman" pitchFamily="18" charset="0"/>
              </a:rPr>
              <a:t> = 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(q</a:t>
            </a:r>
            <a:r>
              <a:rPr lang="en-US" altLang="en-US" b="1" baseline="-25000" smtClean="0">
                <a:sym typeface="Times New Roman" pitchFamily="18" charset="0"/>
              </a:rPr>
              <a:t>1</a:t>
            </a:r>
            <a:r>
              <a:rPr lang="en-US" altLang="en-US" b="1" smtClean="0">
                <a:sym typeface="Times New Roman" pitchFamily="18" charset="0"/>
              </a:rPr>
              <a:t>,q</a:t>
            </a:r>
            <a:r>
              <a:rPr lang="en-US" altLang="en-US" b="1" baseline="-25000" smtClean="0">
                <a:sym typeface="Times New Roman" pitchFamily="18" charset="0"/>
              </a:rPr>
              <a:t>2</a:t>
            </a:r>
            <a:r>
              <a:rPr lang="en-US" altLang="en-US" b="1" smtClean="0">
                <a:sym typeface="Times New Roman" pitchFamily="18" charset="0"/>
              </a:rPr>
              <a:t>,q</a:t>
            </a:r>
            <a:r>
              <a:rPr lang="en-US" altLang="en-US" b="1" baseline="-25000" smtClean="0">
                <a:sym typeface="Times New Roman" pitchFamily="18" charset="0"/>
              </a:rPr>
              <a:t>3</a:t>
            </a:r>
            <a:r>
              <a:rPr lang="en-US" altLang="en-US" b="1" smtClean="0">
                <a:sym typeface="Times New Roman" pitchFamily="18" charset="0"/>
              </a:rPr>
              <a:t>,.,t)         (i = 1,2,3,…n)</a:t>
            </a:r>
          </a:p>
          <a:p>
            <a:pPr eaLnBrk="1" hangingPunct="1"/>
            <a:r>
              <a:rPr lang="en-US" altLang="en-US" smtClean="0">
                <a:sym typeface="Times New Roman" pitchFamily="18" charset="0"/>
              </a:rPr>
              <a:t>Chain rule of differentiation (velocities):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v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Symbol" pitchFamily="18" charset="2"/>
              </a:rPr>
              <a:t> (dr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b="1" smtClean="0">
                <a:sym typeface="Symbol" pitchFamily="18" charset="2"/>
              </a:rPr>
              <a:t>/dt) = </a:t>
            </a:r>
            <a:r>
              <a:rPr lang="en-US" altLang="en-US" b="1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k</a:t>
            </a:r>
            <a:r>
              <a:rPr lang="en-US" altLang="en-US" b="1" smtClean="0">
                <a:sym typeface="Times New Roman" pitchFamily="18" charset="0"/>
              </a:rPr>
              <a:t>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Times New Roman" pitchFamily="18" charset="0"/>
              </a:rPr>
              <a:t>k</a:t>
            </a:r>
            <a:r>
              <a:rPr lang="en-US" altLang="en-US" b="1" smtClean="0">
                <a:sym typeface="Times New Roman" pitchFamily="18" charset="0"/>
              </a:rPr>
              <a:t>)(dq</a:t>
            </a:r>
            <a:r>
              <a:rPr lang="en-US" altLang="en-US" b="1" baseline="-25000" smtClean="0">
                <a:sym typeface="Times New Roman" pitchFamily="18" charset="0"/>
              </a:rPr>
              <a:t>k</a:t>
            </a:r>
            <a:r>
              <a:rPr lang="en-US" altLang="en-US" b="1" smtClean="0">
                <a:sym typeface="Times New Roman" pitchFamily="18" charset="0"/>
              </a:rPr>
              <a:t>/dt) + 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t)     (a)</a:t>
            </a:r>
          </a:p>
          <a:p>
            <a:pPr eaLnBrk="1" hangingPunct="1"/>
            <a:r>
              <a:rPr lang="en-US" altLang="en-US" smtClean="0">
                <a:sym typeface="Times New Roman" pitchFamily="18" charset="0"/>
              </a:rPr>
              <a:t>Virtual displacements </a:t>
            </a:r>
            <a:r>
              <a:rPr lang="el-GR" altLang="en-US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smtClean="0">
                <a:sym typeface="Times New Roman" pitchFamily="18" charset="0"/>
              </a:rPr>
              <a:t>are connected to virtual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displacements </a:t>
            </a:r>
            <a:r>
              <a:rPr lang="el-GR" altLang="en-US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MT Extra" pitchFamily="18" charset="2"/>
              </a:rPr>
              <a:t></a:t>
            </a:r>
            <a:r>
              <a:rPr lang="en-US" altLang="en-US" smtClean="0">
                <a:sym typeface="Times New Roman" pitchFamily="18" charset="0"/>
              </a:rPr>
              <a:t>: 	 </a:t>
            </a:r>
            <a:r>
              <a:rPr lang="el-GR" altLang="en-US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smtClean="0">
                <a:sym typeface="Times New Roman" pitchFamily="18" charset="0"/>
              </a:rPr>
              <a:t>= </a:t>
            </a:r>
            <a:r>
              <a:rPr lang="en-US" altLang="en-US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j </a:t>
            </a:r>
            <a:r>
              <a:rPr lang="en-US" altLang="en-US" b="1" smtClean="0">
                <a:sym typeface="Times New Roman" pitchFamily="18" charset="0"/>
              </a:rPr>
              <a:t>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Times New Roman" pitchFamily="18" charset="0"/>
              </a:rPr>
              <a:t>j</a:t>
            </a:r>
            <a:r>
              <a:rPr lang="en-US" altLang="en-US" b="1" smtClean="0">
                <a:sym typeface="Times New Roman" pitchFamily="18" charset="0"/>
              </a:rPr>
              <a:t>)</a:t>
            </a:r>
            <a:r>
              <a:rPr lang="el-GR" altLang="en-US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Times New Roman" pitchFamily="18" charset="0"/>
              </a:rPr>
              <a:t>j</a:t>
            </a:r>
            <a:r>
              <a:rPr lang="en-US" altLang="en-US" smtClean="0">
                <a:sym typeface="Times New Roman" pitchFamily="18" charset="0"/>
              </a:rPr>
              <a:t>      </a:t>
            </a:r>
            <a:r>
              <a:rPr lang="en-US" altLang="en-US" b="1" smtClean="0">
                <a:sym typeface="Times New Roman" pitchFamily="18" charset="0"/>
              </a:rPr>
              <a:t>(b)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8382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Generalized Forces 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990600"/>
            <a:ext cx="10585450" cy="5162550"/>
          </a:xfrm>
        </p:spPr>
        <p:txBody>
          <a:bodyPr rtlCol="0">
            <a:normAutofit lnSpcReduction="10000"/>
          </a:bodyPr>
          <a:lstStyle/>
          <a:p>
            <a:pPr marL="246888" indent="-246888" eaLnBrk="1" fontAlgn="auto" hangingPunct="1">
              <a:spcAft>
                <a:spcPts val="0"/>
              </a:spcAft>
              <a:defRPr/>
            </a:pPr>
            <a:r>
              <a:rPr lang="en-US" dirty="0">
                <a:sym typeface="Times New Roman" pitchFamily="18" charset="0"/>
              </a:rPr>
              <a:t>1</a:t>
            </a:r>
            <a:r>
              <a:rPr lang="en-US" baseline="30000" dirty="0">
                <a:sym typeface="Times New Roman" pitchFamily="18" charset="0"/>
              </a:rPr>
              <a:t>st</a:t>
            </a:r>
            <a:r>
              <a:rPr lang="en-US" dirty="0">
                <a:sym typeface="Times New Roman" pitchFamily="18" charset="0"/>
              </a:rPr>
              <a:t> term of </a:t>
            </a:r>
            <a:r>
              <a:rPr lang="en-US" b="1" dirty="0">
                <a:sym typeface="Times New Roman" pitchFamily="18" charset="0"/>
              </a:rPr>
              <a:t>(2) </a:t>
            </a:r>
            <a:r>
              <a:rPr lang="en-US" dirty="0">
                <a:sym typeface="Times New Roman" pitchFamily="18" charset="0"/>
              </a:rPr>
              <a:t>(Combined with </a:t>
            </a:r>
            <a:r>
              <a:rPr lang="en-US" b="1" dirty="0">
                <a:sym typeface="Times New Roman" pitchFamily="18" charset="0"/>
              </a:rPr>
              <a:t>(b)</a:t>
            </a:r>
            <a:r>
              <a:rPr lang="en-US" dirty="0">
                <a:sym typeface="Times New Roman" pitchFamily="18" charset="0"/>
              </a:rPr>
              <a:t>):	</a:t>
            </a:r>
          </a:p>
          <a:p>
            <a:pPr marL="246888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 </a:t>
            </a:r>
            <a:r>
              <a:rPr lang="en-US" dirty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-25000" dirty="0">
                <a:sym typeface="Times New Roman" pitchFamily="18" charset="0"/>
              </a:rPr>
              <a:t> 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30000" dirty="0">
                <a:sym typeface="Times New Roman" pitchFamily="18" charset="0"/>
              </a:rPr>
              <a:t> </a:t>
            </a:r>
            <a:r>
              <a:rPr lang="en-US" b="1" dirty="0">
                <a:sym typeface="Symbol" pitchFamily="18" charset="2"/>
              </a:rPr>
              <a:t>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 = </a:t>
            </a:r>
            <a:r>
              <a:rPr lang="en-US" dirty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i,j</a:t>
            </a:r>
            <a:r>
              <a:rPr lang="en-US" b="1" baseline="-25000" dirty="0">
                <a:sym typeface="Times New Roman" pitchFamily="18" charset="0"/>
              </a:rPr>
              <a:t> 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baseline="30000" dirty="0">
                <a:sym typeface="Times New Roman" pitchFamily="18" charset="0"/>
              </a:rPr>
              <a:t> </a:t>
            </a:r>
            <a:r>
              <a:rPr lang="en-US" b="1" dirty="0">
                <a:sym typeface="Symbol" pitchFamily="18" charset="2"/>
              </a:rPr>
              <a:t></a:t>
            </a:r>
            <a:r>
              <a:rPr lang="en-US" b="1" dirty="0">
                <a:sym typeface="Times New Roman" pitchFamily="18" charset="0"/>
              </a:rPr>
              <a:t>(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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/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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b="1" dirty="0">
                <a:sym typeface="Times New Roman" pitchFamily="18" charset="0"/>
              </a:rPr>
              <a:t>)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 </a:t>
            </a:r>
            <a:r>
              <a:rPr lang="en-US" dirty="0">
                <a:sym typeface="Symbol" pitchFamily="18" charset="2"/>
              </a:rPr>
              <a:t> </a:t>
            </a:r>
            <a:r>
              <a:rPr lang="en-US" dirty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b="1" baseline="-25000" dirty="0">
                <a:sym typeface="Times New Roman" pitchFamily="18" charset="0"/>
              </a:rPr>
              <a:t>        </a:t>
            </a:r>
            <a:r>
              <a:rPr lang="en-US" b="1" dirty="0">
                <a:sym typeface="Times New Roman" pitchFamily="18" charset="0"/>
              </a:rPr>
              <a:t>(c)</a:t>
            </a:r>
          </a:p>
          <a:p>
            <a:pPr marL="246888" indent="-246888" algn="just" eaLnBrk="1" fontAlgn="auto" hangingPunct="1">
              <a:lnSpc>
                <a:spcPct val="200000"/>
              </a:lnSpc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Times New Roman" pitchFamily="18" charset="0"/>
              </a:rPr>
              <a:t>	Define </a:t>
            </a:r>
            <a:r>
              <a:rPr lang="en-US" b="1" i="1" dirty="0">
                <a:solidFill>
                  <a:srgbClr val="FF0000"/>
                </a:solidFill>
                <a:sym typeface="Times New Roman" pitchFamily="18" charset="0"/>
              </a:rPr>
              <a:t>Generalized Force</a:t>
            </a:r>
            <a:r>
              <a:rPr lang="en-US" dirty="0">
                <a:sym typeface="Times New Roman" pitchFamily="18" charset="0"/>
              </a:rPr>
              <a:t> (corresponding to Generalized Coordinate 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): 	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b="1" baseline="30000" dirty="0">
                <a:sym typeface="Times New Roman" pitchFamily="18" charset="0"/>
              </a:rPr>
              <a:t> </a:t>
            </a:r>
            <a:r>
              <a:rPr lang="en-US" dirty="0">
                <a:sym typeface="Symbol" pitchFamily="18" charset="2"/>
              </a:rPr>
              <a:t> </a:t>
            </a:r>
            <a:r>
              <a:rPr lang="en-US" dirty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 err="1">
                <a:sym typeface="Times New Roman" pitchFamily="18" charset="0"/>
              </a:rPr>
              <a:t>F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Symbol" pitchFamily="18" charset="2"/>
              </a:rPr>
              <a:t></a:t>
            </a:r>
            <a:r>
              <a:rPr lang="en-US" b="1" dirty="0">
                <a:sym typeface="Times New Roman" pitchFamily="18" charset="0"/>
              </a:rPr>
              <a:t>(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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i</a:t>
            </a:r>
            <a:r>
              <a:rPr lang="en-US" b="1" dirty="0">
                <a:sym typeface="Times New Roman" pitchFamily="18" charset="0"/>
              </a:rPr>
              <a:t>/</a:t>
            </a:r>
            <a:r>
              <a:rPr lang="el-GR" b="1" dirty="0">
                <a:cs typeface="Times New Roman" pitchFamily="18" charset="0"/>
                <a:sym typeface="Symbol" pitchFamily="18" charset="2"/>
              </a:rPr>
              <a:t>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b="1" dirty="0">
                <a:sym typeface="Times New Roman" pitchFamily="18" charset="0"/>
              </a:rPr>
              <a:t>) </a:t>
            </a:r>
          </a:p>
          <a:p>
            <a:pPr marL="612648" lvl="1" indent="-246888" algn="just" eaLnBrk="1" fontAlgn="auto" hangingPunct="1">
              <a:lnSpc>
                <a:spcPct val="200000"/>
              </a:lnSpc>
              <a:spcAft>
                <a:spcPts val="0"/>
              </a:spcAft>
              <a:defRPr/>
            </a:pPr>
            <a:r>
              <a:rPr lang="en-US" dirty="0">
                <a:sym typeface="Times New Roman" pitchFamily="18" charset="0"/>
              </a:rPr>
              <a:t>Generalized Coordinates 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 need not have units of length!</a:t>
            </a:r>
          </a:p>
          <a:p>
            <a:pPr marL="612648" lvl="1" indent="-246888" algn="just" eaLnBrk="1" fontAlgn="auto" hangingPunct="1">
              <a:lnSpc>
                <a:spcPct val="200000"/>
              </a:lnSpc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Symbol" pitchFamily="18" charset="2"/>
              </a:rPr>
              <a:t> Corresponding </a:t>
            </a:r>
            <a:r>
              <a:rPr lang="en-US" b="1" dirty="0">
                <a:solidFill>
                  <a:srgbClr val="FF0000"/>
                </a:solidFill>
                <a:sym typeface="Symbol" pitchFamily="18" charset="2"/>
              </a:rPr>
              <a:t>Generalized Forces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 need not have units of force!</a:t>
            </a:r>
          </a:p>
          <a:p>
            <a:pPr marL="612648" lvl="1" indent="-246888" algn="just" eaLnBrk="1" fontAlgn="auto" hangingPunct="1">
              <a:lnSpc>
                <a:spcPct val="200000"/>
              </a:lnSpc>
              <a:spcAft>
                <a:spcPts val="0"/>
              </a:spcAft>
              <a:defRPr/>
            </a:pPr>
            <a:r>
              <a:rPr lang="en-US" dirty="0">
                <a:sym typeface="Times New Roman" pitchFamily="18" charset="0"/>
              </a:rPr>
              <a:t>For example: If 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 is an angle, </a:t>
            </a:r>
            <a:r>
              <a:rPr lang="en-US" dirty="0">
                <a:sym typeface="Symbol" pitchFamily="18" charset="2"/>
              </a:rPr>
              <a:t>corresponding  </a:t>
            </a:r>
            <a:r>
              <a:rPr lang="en-US" b="1" dirty="0" err="1">
                <a:sym typeface="Times New Roman" pitchFamily="18" charset="0"/>
              </a:rPr>
              <a:t>Q</a:t>
            </a:r>
            <a:r>
              <a:rPr lang="en-US" b="1" baseline="-25000" dirty="0" err="1">
                <a:sym typeface="Times New Roman" pitchFamily="18" charset="0"/>
              </a:rPr>
              <a:t>j</a:t>
            </a:r>
            <a:r>
              <a:rPr lang="en-US" dirty="0">
                <a:sym typeface="Times New Roman" pitchFamily="18" charset="0"/>
              </a:rPr>
              <a:t> will be a torque! 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3" y="457200"/>
            <a:ext cx="10229850" cy="6096000"/>
          </a:xfrm>
        </p:spPr>
        <p:txBody>
          <a:bodyPr/>
          <a:lstStyle/>
          <a:p>
            <a:pPr eaLnBrk="1" hangingPunct="1"/>
            <a:r>
              <a:rPr lang="en-US" altLang="en-US" smtClean="0">
                <a:sym typeface="Times New Roman" pitchFamily="18" charset="0"/>
              </a:rPr>
              <a:t>2</a:t>
            </a:r>
            <a:r>
              <a:rPr lang="en-US" altLang="en-US" baseline="30000" smtClean="0">
                <a:sym typeface="Times New Roman" pitchFamily="18" charset="0"/>
              </a:rPr>
              <a:t>nd </a:t>
            </a:r>
            <a:r>
              <a:rPr lang="en-US" altLang="en-US" smtClean="0">
                <a:sym typeface="Times New Roman" pitchFamily="18" charset="0"/>
              </a:rPr>
              <a:t>term of </a:t>
            </a:r>
            <a:r>
              <a:rPr lang="en-US" altLang="en-US" b="1" smtClean="0">
                <a:sym typeface="Times New Roman" pitchFamily="18" charset="0"/>
              </a:rPr>
              <a:t>(2)</a:t>
            </a:r>
            <a:r>
              <a:rPr lang="en-US" altLang="en-US" smtClean="0">
                <a:sym typeface="Times New Roman" pitchFamily="18" charset="0"/>
              </a:rPr>
              <a:t> (using </a:t>
            </a:r>
            <a:r>
              <a:rPr lang="en-US" altLang="en-US" b="1" smtClean="0">
                <a:sym typeface="Times New Roman" pitchFamily="18" charset="0"/>
              </a:rPr>
              <a:t>(b)</a:t>
            </a:r>
            <a:r>
              <a:rPr lang="en-US" altLang="en-US" smtClean="0">
                <a:sym typeface="Times New Roman" pitchFamily="18" charset="0"/>
              </a:rPr>
              <a:t> again):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(dp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/dt)</a:t>
            </a:r>
            <a:r>
              <a:rPr lang="en-US" altLang="en-US" b="1" smtClean="0">
                <a:sym typeface="Symbol" pitchFamily="18" charset="2"/>
              </a:rPr>
              <a:t></a:t>
            </a:r>
            <a:r>
              <a:rPr lang="el-GR" altLang="en-US" b="1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=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[m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Symbol" pitchFamily="18" charset="2"/>
              </a:rPr>
              <a:t>(d</a:t>
            </a:r>
            <a:r>
              <a:rPr lang="en-US" altLang="en-US" b="1" baseline="30000" smtClean="0">
                <a:sym typeface="Symbol" pitchFamily="18" charset="2"/>
              </a:rPr>
              <a:t>2</a:t>
            </a:r>
            <a:r>
              <a:rPr lang="en-US" altLang="en-US" b="1" smtClean="0">
                <a:sym typeface="Symbol" pitchFamily="18" charset="2"/>
              </a:rPr>
              <a:t>r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b="1" smtClean="0">
                <a:sym typeface="Symbol" pitchFamily="18" charset="2"/>
              </a:rPr>
              <a:t>/dt</a:t>
            </a:r>
            <a:r>
              <a:rPr lang="en-US" altLang="en-US" b="1" baseline="30000" smtClean="0">
                <a:sym typeface="Symbol" pitchFamily="18" charset="2"/>
              </a:rPr>
              <a:t>2</a:t>
            </a:r>
            <a:r>
              <a:rPr lang="en-US" altLang="en-US" b="1" smtClean="0">
                <a:sym typeface="Symbol" pitchFamily="18" charset="2"/>
              </a:rPr>
              <a:t>)</a:t>
            </a:r>
            <a:r>
              <a:rPr lang="el-GR" altLang="en-US" b="1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 ] =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		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smtClean="0">
                <a:sym typeface="Times New Roman" pitchFamily="18" charset="0"/>
              </a:rPr>
              <a:t>i,j</a:t>
            </a:r>
            <a:r>
              <a:rPr lang="en-US" altLang="en-US" b="1" smtClean="0">
                <a:sym typeface="Times New Roman" pitchFamily="18" charset="0"/>
              </a:rPr>
              <a:t>[m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baseline="30000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Symbol" pitchFamily="18" charset="2"/>
              </a:rPr>
              <a:t>(d</a:t>
            </a:r>
            <a:r>
              <a:rPr lang="en-US" altLang="en-US" b="1" baseline="30000" smtClean="0">
                <a:sym typeface="Symbol" pitchFamily="18" charset="2"/>
              </a:rPr>
              <a:t>2</a:t>
            </a:r>
            <a:r>
              <a:rPr lang="en-US" altLang="en-US" b="1" smtClean="0">
                <a:sym typeface="Symbol" pitchFamily="18" charset="2"/>
              </a:rPr>
              <a:t>r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b="1" smtClean="0">
                <a:sym typeface="Symbol" pitchFamily="18" charset="2"/>
              </a:rPr>
              <a:t>/dt</a:t>
            </a:r>
            <a:r>
              <a:rPr lang="en-US" altLang="en-US" b="1" baseline="30000" smtClean="0">
                <a:sym typeface="Symbol" pitchFamily="18" charset="2"/>
              </a:rPr>
              <a:t>2</a:t>
            </a:r>
            <a:r>
              <a:rPr lang="en-US" altLang="en-US" b="1" smtClean="0">
                <a:sym typeface="Symbol" pitchFamily="18" charset="2"/>
              </a:rPr>
              <a:t>)</a:t>
            </a:r>
            <a:r>
              <a:rPr lang="en-US" altLang="en-US" b="1" smtClean="0">
                <a:sym typeface="Times New Roman" pitchFamily="18" charset="0"/>
              </a:rPr>
              <a:t>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r</a:t>
            </a:r>
            <a:r>
              <a:rPr lang="en-US" altLang="en-US" b="1" baseline="-25000" smtClean="0">
                <a:sym typeface="Times New Roman" pitchFamily="18" charset="0"/>
              </a:rPr>
              <a:t>i</a:t>
            </a:r>
            <a:r>
              <a:rPr lang="en-US" altLang="en-US" b="1" smtClean="0">
                <a:sym typeface="Times New Roman" pitchFamily="18" charset="0"/>
              </a:rPr>
              <a:t>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Times New Roman" pitchFamily="18" charset="0"/>
              </a:rPr>
              <a:t>j</a:t>
            </a:r>
            <a:r>
              <a:rPr lang="en-US" altLang="en-US" b="1" smtClean="0">
                <a:sym typeface="Times New Roman" pitchFamily="18" charset="0"/>
              </a:rPr>
              <a:t>)</a:t>
            </a:r>
            <a:r>
              <a:rPr lang="el-GR" altLang="en-US" b="1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b="1" baseline="-25000" smtClean="0">
                <a:sym typeface="Times New Roman" pitchFamily="18" charset="0"/>
              </a:rPr>
              <a:t>j</a:t>
            </a:r>
            <a:r>
              <a:rPr lang="en-US" altLang="en-US" b="1" smtClean="0">
                <a:sym typeface="Symbol" pitchFamily="18" charset="2"/>
              </a:rPr>
              <a:t>]</a:t>
            </a:r>
            <a:r>
              <a:rPr lang="en-US" altLang="en-US" smtClean="0">
                <a:sym typeface="Symbol" pitchFamily="18" charset="2"/>
              </a:rPr>
              <a:t>    </a:t>
            </a:r>
            <a:r>
              <a:rPr lang="en-US" altLang="en-US" b="1" smtClean="0">
                <a:sym typeface="Symbol" pitchFamily="18" charset="2"/>
              </a:rPr>
              <a:t>(d)</a:t>
            </a:r>
            <a:endParaRPr lang="en-US" altLang="en-US" b="1" smtClean="0">
              <a:sym typeface="Times New Roman" pitchFamily="18" charset="0"/>
            </a:endParaRPr>
          </a:p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Manipulate</a:t>
            </a:r>
            <a:r>
              <a:rPr lang="en-US" altLang="en-US" smtClean="0">
                <a:sym typeface="Times New Roman" pitchFamily="18" charset="0"/>
              </a:rPr>
              <a:t> with </a:t>
            </a:r>
            <a:r>
              <a:rPr lang="en-US" altLang="en-US" b="1" smtClean="0">
                <a:sym typeface="Times New Roman" pitchFamily="18" charset="0"/>
              </a:rPr>
              <a:t>(d):</a:t>
            </a:r>
            <a:r>
              <a:rPr lang="en-US" altLang="en-US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baseline="30000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sym typeface="Symbol" pitchFamily="18" charset="2"/>
              </a:rPr>
              <a:t>(d</a:t>
            </a:r>
            <a:r>
              <a:rPr lang="en-US" altLang="en-US" sz="2400" b="1" baseline="30000" smtClean="0">
                <a:sym typeface="Symbol" pitchFamily="18" charset="2"/>
              </a:rPr>
              <a:t>2</a:t>
            </a:r>
            <a:r>
              <a:rPr lang="en-US" altLang="en-US" sz="2400" b="1" smtClean="0">
                <a:sym typeface="Symbol" pitchFamily="18" charset="2"/>
              </a:rPr>
              <a:t>r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/dt</a:t>
            </a:r>
            <a:r>
              <a:rPr lang="en-US" altLang="en-US" sz="2400" b="1" baseline="30000" smtClean="0">
                <a:sym typeface="Symbol" pitchFamily="18" charset="2"/>
              </a:rPr>
              <a:t>2</a:t>
            </a:r>
            <a:r>
              <a:rPr lang="en-US" altLang="en-US" sz="2400" b="1" smtClean="0">
                <a:sym typeface="Symbol" pitchFamily="18" charset="2"/>
              </a:rPr>
              <a:t>)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)] =</a:t>
            </a:r>
          </a:p>
          <a:p>
            <a:pPr eaLnBrk="1" hangingPunct="1">
              <a:buFontTx/>
              <a:buNone/>
            </a:pPr>
            <a:r>
              <a:rPr lang="en-US" altLang="en-US" sz="2400" b="1" smtClean="0">
                <a:sym typeface="Times New Roman" pitchFamily="18" charset="0"/>
              </a:rPr>
              <a:t>  </a:t>
            </a:r>
            <a:r>
              <a:rPr lang="en-US" altLang="en-US" sz="2400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[d{m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(dr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/dt)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)}/dt] – </a:t>
            </a:r>
            <a:r>
              <a:rPr lang="en-US" altLang="en-US" sz="2400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(dr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/dt)d{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)}/dt] 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Also:	 </a:t>
            </a:r>
            <a:r>
              <a:rPr lang="en-US" altLang="en-US" sz="2400" b="1" smtClean="0">
                <a:sym typeface="Symbol" pitchFamily="18" charset="2"/>
              </a:rPr>
              <a:t>d{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)}/dt = 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{dr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/dt}/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sym typeface="Symbol" pitchFamily="18" charset="2"/>
              </a:rPr>
              <a:t></a:t>
            </a:r>
            <a:r>
              <a:rPr lang="en-US" altLang="en-US" sz="2400" b="1" smtClean="0">
                <a:sym typeface="Times New Roman" pitchFamily="18" charset="0"/>
              </a:rPr>
              <a:t> 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v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 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Use </a:t>
            </a:r>
            <a:r>
              <a:rPr lang="en-US" altLang="en-US" b="1" smtClean="0">
                <a:sym typeface="Times New Roman" pitchFamily="18" charset="0"/>
              </a:rPr>
              <a:t>(a):</a:t>
            </a:r>
            <a:r>
              <a:rPr lang="en-US" altLang="en-US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v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 =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k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baseline="30000" smtClean="0">
                <a:sym typeface="Times New Roman" pitchFamily="18" charset="0"/>
              </a:rPr>
              <a:t>2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k</a:t>
            </a:r>
            <a:r>
              <a:rPr lang="en-US" altLang="en-US" sz="2400" b="1" smtClean="0">
                <a:sym typeface="Times New Roman" pitchFamily="18" charset="0"/>
              </a:rPr>
              <a:t>)(dq</a:t>
            </a:r>
            <a:r>
              <a:rPr lang="en-US" altLang="en-US" sz="2400" b="1" baseline="-25000" smtClean="0">
                <a:sym typeface="Times New Roman" pitchFamily="18" charset="0"/>
              </a:rPr>
              <a:t>k</a:t>
            </a:r>
            <a:r>
              <a:rPr lang="en-US" altLang="en-US" sz="2400" b="1" smtClean="0">
                <a:sym typeface="Times New Roman" pitchFamily="18" charset="0"/>
              </a:rPr>
              <a:t>/dt) + 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baseline="30000" smtClean="0">
                <a:sym typeface="Times New Roman" pitchFamily="18" charset="0"/>
              </a:rPr>
              <a:t>2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t)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From </a:t>
            </a:r>
            <a:r>
              <a:rPr lang="en-US" altLang="en-US" b="1" smtClean="0">
                <a:sym typeface="Times New Roman" pitchFamily="18" charset="0"/>
              </a:rPr>
              <a:t>(a):</a:t>
            </a:r>
            <a:r>
              <a:rPr lang="en-US" altLang="en-US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v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 = 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So:	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baseline="30000" smtClean="0">
                <a:sym typeface="Times New Roman" pitchFamily="18" charset="0"/>
              </a:rPr>
              <a:t> </a:t>
            </a:r>
            <a:r>
              <a:rPr lang="en-US" altLang="en-US" sz="2400" b="1" smtClean="0">
                <a:sym typeface="Symbol" pitchFamily="18" charset="2"/>
              </a:rPr>
              <a:t>(d</a:t>
            </a:r>
            <a:r>
              <a:rPr lang="en-US" altLang="en-US" sz="2400" b="1" baseline="30000" smtClean="0">
                <a:sym typeface="Symbol" pitchFamily="18" charset="2"/>
              </a:rPr>
              <a:t>2</a:t>
            </a:r>
            <a:r>
              <a:rPr lang="en-US" altLang="en-US" sz="2400" b="1" smtClean="0">
                <a:sym typeface="Symbol" pitchFamily="18" charset="2"/>
              </a:rPr>
              <a:t>r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/dt</a:t>
            </a:r>
            <a:r>
              <a:rPr lang="en-US" altLang="en-US" sz="2400" b="1" baseline="30000" smtClean="0">
                <a:sym typeface="Symbol" pitchFamily="18" charset="2"/>
              </a:rPr>
              <a:t>2</a:t>
            </a:r>
            <a:r>
              <a:rPr lang="en-US" altLang="en-US" sz="2400" b="1" smtClean="0">
                <a:sym typeface="Symbol" pitchFamily="18" charset="2"/>
              </a:rPr>
              <a:t>)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r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)] </a:t>
            </a:r>
          </a:p>
          <a:p>
            <a:pPr eaLnBrk="1" hangingPunct="1">
              <a:buFontTx/>
              <a:buNone/>
            </a:pPr>
            <a:r>
              <a:rPr lang="en-US" altLang="en-US" sz="2400" b="1" smtClean="0">
                <a:sym typeface="Times New Roman" pitchFamily="18" charset="0"/>
              </a:rPr>
              <a:t>			=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[d{m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v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</a:t>
            </a:r>
            <a:r>
              <a:rPr lang="en-US" altLang="en-US" sz="2400" b="1" smtClean="0">
                <a:sym typeface="Times New Roman" pitchFamily="18" charset="0"/>
              </a:rPr>
              <a:t>(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v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)}/dt] -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[m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v</a:t>
            </a:r>
            <a:r>
              <a:rPr lang="en-US" altLang="en-US" sz="2400" b="1" baseline="-25000" smtClean="0">
                <a:sym typeface="Symbol" pitchFamily="18" charset="2"/>
              </a:rPr>
              <a:t>i</a:t>
            </a:r>
            <a:r>
              <a:rPr lang="en-US" altLang="en-US" sz="2400" b="1" smtClean="0">
                <a:sym typeface="Symbol" pitchFamily="18" charset="2"/>
              </a:rPr>
              <a:t>(</a:t>
            </a:r>
            <a:r>
              <a:rPr lang="en-US" altLang="en-US" sz="2400" b="1" smtClean="0">
                <a:sym typeface="Times New Roman" pitchFamily="18" charset="0"/>
              </a:rPr>
              <a:t>v</a:t>
            </a:r>
            <a:r>
              <a:rPr lang="en-US" altLang="en-US" sz="2400" b="1" baseline="-25000" smtClean="0">
                <a:sym typeface="Times New Roman" pitchFamily="18" charset="0"/>
              </a:rPr>
              <a:t>i</a:t>
            </a:r>
            <a:r>
              <a:rPr lang="en-US" altLang="en-US" sz="2400" b="1" smtClean="0">
                <a:sym typeface="Times New Roman" pitchFamily="18" charset="0"/>
              </a:rPr>
              <a:t>/</a:t>
            </a:r>
            <a:r>
              <a:rPr lang="en-US" altLang="en-US" sz="2400" b="1" smtClean="0">
                <a:sym typeface="Symbol" pitchFamily="18" charset="2"/>
              </a:rPr>
              <a:t></a:t>
            </a:r>
            <a:r>
              <a:rPr lang="en-US" altLang="en-US" sz="2400" b="1" smtClean="0">
                <a:sym typeface="Times New Roman" pitchFamily="18" charset="0"/>
              </a:rPr>
              <a:t>q</a:t>
            </a:r>
            <a:r>
              <a:rPr lang="en-US" altLang="en-US" sz="2400" b="1" baseline="-25000" smtClean="0">
                <a:sym typeface="Times New Roman" pitchFamily="18" charset="0"/>
              </a:rPr>
              <a:t>j</a:t>
            </a:r>
            <a:r>
              <a:rPr lang="en-US" altLang="en-US" sz="2400" b="1" smtClean="0">
                <a:sym typeface="Times New Roman" pitchFamily="18" charset="0"/>
              </a:rPr>
              <a:t>)]</a:t>
            </a:r>
          </a:p>
        </p:txBody>
      </p:sp>
      <p:pic>
        <p:nvPicPr>
          <p:cNvPr id="126979" name="Picture 5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5613" y="4438650"/>
            <a:ext cx="123825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52400"/>
            <a:ext cx="10306050" cy="670560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sym typeface="Symbol" pitchFamily="18" charset="2"/>
              </a:rPr>
              <a:t>More manipulation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 </a:t>
            </a:r>
            <a:r>
              <a:rPr lang="en-US" altLang="en-US" b="1" dirty="0" smtClean="0">
                <a:sym typeface="Times New Roman" pitchFamily="18" charset="0"/>
              </a:rPr>
              <a:t>(2)</a:t>
            </a:r>
            <a:r>
              <a:rPr lang="en-US" altLang="en-US" dirty="0" smtClean="0">
                <a:sym typeface="Times New Roman" pitchFamily="18" charset="0"/>
              </a:rPr>
              <a:t> is: </a:t>
            </a:r>
            <a:r>
              <a:rPr lang="en-US" altLang="en-US" sz="2400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[F</a:t>
            </a:r>
            <a:r>
              <a:rPr lang="en-US" altLang="en-US" sz="2400" b="1" baseline="-25000" dirty="0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-(dp</a:t>
            </a:r>
            <a:r>
              <a:rPr lang="en-US" altLang="en-US" sz="2400" b="1" baseline="-25000" dirty="0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/</a:t>
            </a:r>
            <a:r>
              <a:rPr lang="en-US" altLang="en-US" sz="2400" b="1" dirty="0" err="1" smtClean="0">
                <a:sym typeface="Times New Roman" pitchFamily="18" charset="0"/>
              </a:rPr>
              <a:t>dt</a:t>
            </a:r>
            <a:r>
              <a:rPr lang="en-US" altLang="en-US" sz="2400" b="1" dirty="0" smtClean="0">
                <a:sym typeface="Times New Roman" pitchFamily="18" charset="0"/>
              </a:rPr>
              <a:t>)]</a:t>
            </a:r>
            <a:r>
              <a:rPr lang="en-US" altLang="en-US" sz="2400" b="1" dirty="0" smtClean="0">
                <a:sym typeface="Symbol" pitchFamily="18" charset="2"/>
              </a:rPr>
              <a:t></a:t>
            </a:r>
            <a:r>
              <a:rPr lang="el-GR" altLang="en-US" sz="2400" b="1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sz="2400" b="1" dirty="0" err="1" smtClean="0">
                <a:sym typeface="Times New Roman" pitchFamily="18" charset="0"/>
              </a:rPr>
              <a:t>r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 = 0</a:t>
            </a:r>
          </a:p>
          <a:p>
            <a:pPr algn="just" eaLnBrk="1" hangingPunct="1">
              <a:buFontTx/>
              <a:buNone/>
            </a:pPr>
            <a:r>
              <a:rPr lang="en-US" altLang="en-US" sz="2400" b="1" dirty="0" smtClean="0">
                <a:sym typeface="Times New Roman" pitchFamily="18" charset="0"/>
              </a:rPr>
              <a:t>   </a:t>
            </a:r>
            <a:r>
              <a:rPr lang="en-US" altLang="en-US" sz="2400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dirty="0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Times New Roman" pitchFamily="18" charset="0"/>
              </a:rPr>
              <a:t>{d[</a:t>
            </a:r>
            <a:r>
              <a:rPr lang="en-US" altLang="en-US" sz="2400" b="1" dirty="0" smtClean="0">
                <a:sym typeface="Symbol" pitchFamily="18" charset="2"/>
              </a:rPr>
              <a:t></a:t>
            </a:r>
            <a:r>
              <a:rPr lang="en-US" altLang="en-US" sz="2400" b="1" dirty="0" smtClean="0">
                <a:sym typeface="Times New Roman" pitchFamily="18" charset="0"/>
              </a:rPr>
              <a:t>(</a:t>
            </a:r>
            <a:r>
              <a:rPr lang="en-US" altLang="en-US" sz="2400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baseline="-25000" dirty="0" smtClean="0"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(½)m</a:t>
            </a:r>
            <a:r>
              <a:rPr lang="en-US" altLang="en-US" sz="2400" b="1" baseline="-25000" dirty="0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Symbol" pitchFamily="18" charset="2"/>
              </a:rPr>
              <a:t>(v</a:t>
            </a:r>
            <a:r>
              <a:rPr lang="en-US" altLang="en-US" sz="2400" b="1" baseline="-25000" dirty="0" smtClean="0">
                <a:sym typeface="Symbol" pitchFamily="18" charset="2"/>
              </a:rPr>
              <a:t>i</a:t>
            </a:r>
            <a:r>
              <a:rPr lang="en-US" altLang="en-US" sz="2400" b="1" dirty="0" smtClean="0">
                <a:sym typeface="Symbol" pitchFamily="18" charset="2"/>
              </a:rPr>
              <a:t>)</a:t>
            </a:r>
            <a:r>
              <a:rPr lang="en-US" altLang="en-US" sz="2400" b="1" baseline="30000" dirty="0" smtClean="0">
                <a:sym typeface="Symbol" pitchFamily="18" charset="2"/>
              </a:rPr>
              <a:t>2</a:t>
            </a:r>
            <a:r>
              <a:rPr lang="en-US" altLang="en-US" sz="2400" b="1" dirty="0" smtClean="0">
                <a:sym typeface="Symbol" pitchFamily="18" charset="2"/>
              </a:rPr>
              <a:t>)/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Times New Roman" pitchFamily="18" charset="0"/>
              </a:rPr>
              <a:t>]/</a:t>
            </a:r>
            <a:r>
              <a:rPr lang="en-US" altLang="en-US" sz="2400" b="1" dirty="0" err="1" smtClean="0">
                <a:sym typeface="Times New Roman" pitchFamily="18" charset="0"/>
              </a:rPr>
              <a:t>dt</a:t>
            </a:r>
            <a:r>
              <a:rPr lang="en-US" altLang="en-US" sz="2400" b="1" dirty="0" smtClean="0">
                <a:sym typeface="Times New Roman" pitchFamily="18" charset="0"/>
              </a:rPr>
              <a:t> - </a:t>
            </a:r>
            <a:r>
              <a:rPr lang="en-US" altLang="en-US" sz="2400" b="1" dirty="0" smtClean="0">
                <a:sym typeface="Symbol" pitchFamily="18" charset="2"/>
              </a:rPr>
              <a:t></a:t>
            </a:r>
            <a:r>
              <a:rPr lang="en-US" altLang="en-US" sz="2400" b="1" dirty="0" smtClean="0">
                <a:sym typeface="Times New Roman" pitchFamily="18" charset="0"/>
              </a:rPr>
              <a:t>(</a:t>
            </a:r>
            <a:r>
              <a:rPr lang="en-US" altLang="en-US" sz="2400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(½)m</a:t>
            </a:r>
            <a:r>
              <a:rPr lang="en-US" altLang="en-US" sz="2400" b="1" baseline="-25000" dirty="0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Symbol" pitchFamily="18" charset="2"/>
              </a:rPr>
              <a:t>(v</a:t>
            </a:r>
            <a:r>
              <a:rPr lang="en-US" altLang="en-US" sz="2400" b="1" baseline="-25000" dirty="0" smtClean="0">
                <a:sym typeface="Symbol" pitchFamily="18" charset="2"/>
              </a:rPr>
              <a:t>i</a:t>
            </a:r>
            <a:r>
              <a:rPr lang="en-US" altLang="en-US" sz="2400" b="1" dirty="0" smtClean="0">
                <a:sym typeface="Symbol" pitchFamily="18" charset="2"/>
              </a:rPr>
              <a:t>)</a:t>
            </a:r>
            <a:r>
              <a:rPr lang="en-US" altLang="en-US" sz="2400" b="1" baseline="30000" dirty="0" smtClean="0">
                <a:sym typeface="Symbol" pitchFamily="18" charset="2"/>
              </a:rPr>
              <a:t>2</a:t>
            </a:r>
            <a:r>
              <a:rPr lang="en-US" altLang="en-US" sz="2400" b="1" dirty="0" smtClean="0">
                <a:sym typeface="Symbol" pitchFamily="18" charset="2"/>
              </a:rPr>
              <a:t>)/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Times New Roman" pitchFamily="18" charset="0"/>
              </a:rPr>
              <a:t> - 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Times New Roman" pitchFamily="18" charset="0"/>
              </a:rPr>
              <a:t>}</a:t>
            </a:r>
            <a:r>
              <a:rPr lang="el-GR" altLang="en-US" sz="2400" b="1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Symbol" pitchFamily="18" charset="2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= 0</a:t>
            </a:r>
            <a:r>
              <a:rPr lang="en-US" altLang="en-US" dirty="0" smtClean="0">
                <a:sym typeface="Times New Roman" pitchFamily="18" charset="0"/>
              </a:rPr>
              <a:t> </a:t>
            </a:r>
          </a:p>
          <a:p>
            <a:pPr algn="just" eaLnBrk="1" hangingPunct="1"/>
            <a:r>
              <a:rPr lang="en-US" altLang="en-US" sz="2400" dirty="0" smtClean="0">
                <a:sym typeface="Times New Roman" pitchFamily="18" charset="0"/>
              </a:rPr>
              <a:t>System kinetic energy is: </a:t>
            </a:r>
            <a:r>
              <a:rPr lang="en-US" altLang="en-US" sz="2400" b="1" dirty="0" smtClean="0">
                <a:sym typeface="Symbol" pitchFamily="18" charset="2"/>
              </a:rPr>
              <a:t>T  </a:t>
            </a:r>
            <a:r>
              <a:rPr lang="en-US" altLang="en-US" sz="2400" b="1" dirty="0" smtClean="0">
                <a:sym typeface="Times New Roman" pitchFamily="18" charset="0"/>
              </a:rPr>
              <a:t>(½)</a:t>
            </a:r>
            <a:r>
              <a:rPr lang="en-US" altLang="en-US" sz="2400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dirty="0" err="1" smtClean="0">
                <a:sym typeface="Times New Roman" pitchFamily="18" charset="0"/>
              </a:rPr>
              <a:t>m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(v</a:t>
            </a:r>
            <a:r>
              <a:rPr lang="en-US" altLang="en-US" sz="2400" b="1" baseline="-25000" dirty="0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)</a:t>
            </a:r>
            <a:r>
              <a:rPr lang="en-US" altLang="en-US" sz="2400" b="1" baseline="30000" dirty="0" smtClean="0">
                <a:sym typeface="Times New Roman" pitchFamily="18" charset="0"/>
              </a:rPr>
              <a:t>2</a:t>
            </a:r>
            <a:r>
              <a:rPr lang="en-US" altLang="en-US" sz="2400" dirty="0" smtClean="0">
                <a:sym typeface="Times New Roman" pitchFamily="18" charset="0"/>
              </a:rPr>
              <a:t> 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 </a:t>
            </a:r>
            <a:r>
              <a:rPr lang="en-US" altLang="en-US" dirty="0" smtClean="0">
                <a:solidFill>
                  <a:srgbClr val="FF0000"/>
                </a:solidFill>
                <a:sym typeface="Symbol" pitchFamily="18" charset="2"/>
              </a:rPr>
              <a:t>	</a:t>
            </a:r>
            <a:r>
              <a:rPr lang="en-US" altLang="en-US" b="1" i="1" u="sng" dirty="0" err="1" smtClean="0">
                <a:solidFill>
                  <a:srgbClr val="FF0000"/>
                </a:solidFill>
                <a:sym typeface="Times New Roman" pitchFamily="18" charset="0"/>
              </a:rPr>
              <a:t>D’Alembert’s</a:t>
            </a:r>
            <a:r>
              <a:rPr lang="en-US" altLang="en-US" b="1" i="1" u="sng" dirty="0" smtClean="0">
                <a:solidFill>
                  <a:srgbClr val="FF0000"/>
                </a:solidFill>
                <a:sym typeface="Times New Roman" pitchFamily="18" charset="0"/>
              </a:rPr>
              <a:t> Principle</a:t>
            </a:r>
            <a:r>
              <a:rPr lang="en-US" altLang="en-US" dirty="0" smtClean="0">
                <a:sym typeface="Times New Roman" pitchFamily="18" charset="0"/>
              </a:rPr>
              <a:t> becomes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   </a:t>
            </a:r>
            <a:r>
              <a:rPr lang="en-US" altLang="en-US" b="1" dirty="0" smtClean="0">
                <a:cs typeface="Times New Roman" pitchFamily="18" charset="0"/>
                <a:sym typeface="Times New Roman" pitchFamily="18" charset="0"/>
              </a:rPr>
              <a:t>∑</a:t>
            </a:r>
            <a:r>
              <a:rPr lang="en-US" altLang="en-US" b="1" baseline="-25000" dirty="0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{(d[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]/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 - 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-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}</a:t>
            </a:r>
            <a:r>
              <a:rPr lang="el-GR" altLang="en-US" b="1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0        (3)</a:t>
            </a: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Note: If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are Cartesian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,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= 0</a:t>
            </a:r>
          </a:p>
          <a:p>
            <a:pPr lvl="1"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 </a:t>
            </a:r>
            <a:r>
              <a:rPr lang="en-US" altLang="en-US" dirty="0" smtClean="0">
                <a:sym typeface="Symbol" pitchFamily="18" charset="2"/>
              </a:rPr>
              <a:t>In generalized </a:t>
            </a:r>
            <a:r>
              <a:rPr lang="en-US" altLang="en-US" dirty="0" err="1" smtClean="0">
                <a:sym typeface="Symbol" pitchFamily="18" charset="2"/>
              </a:rPr>
              <a:t>coords</a:t>
            </a:r>
            <a:r>
              <a:rPr lang="en-US" altLang="en-US" dirty="0" smtClean="0">
                <a:sym typeface="Symbol" pitchFamily="18" charset="2"/>
              </a:rPr>
              <a:t>,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comes from the curvature of the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dirty="0" smtClean="0">
                <a:sym typeface="Times New Roman" pitchFamily="18" charset="0"/>
              </a:rPr>
              <a:t>. (</a:t>
            </a:r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Example: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Polar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,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l-GR" altLang="en-US" b="1" dirty="0" smtClean="0">
                <a:cs typeface="Times New Roman" pitchFamily="18" charset="0"/>
                <a:sym typeface="Symbol" pitchFamily="18" charset="2"/>
              </a:rPr>
              <a:t>θ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becomes the centripetal acceleration)</a:t>
            </a:r>
            <a:r>
              <a:rPr lang="en-US" altLang="en-US" b="1" dirty="0" smtClean="0">
                <a:sym typeface="Times New Roman" pitchFamily="18" charset="0"/>
              </a:rPr>
              <a:t>.</a:t>
            </a:r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/>
            <a:r>
              <a:rPr lang="en-US" altLang="en-US" sz="2400" dirty="0" smtClean="0">
                <a:sym typeface="Times New Roman" pitchFamily="18" charset="0"/>
              </a:rPr>
              <a:t>So far, no restriction on constraints except that they do no work under virtual displacement. 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dirty="0" smtClean="0">
                <a:sym typeface="Times New Roman" pitchFamily="18" charset="0"/>
              </a:rPr>
              <a:t> are any set. </a:t>
            </a:r>
          </a:p>
          <a:p>
            <a:pPr algn="just" eaLnBrk="1" hangingPunct="1">
              <a:buFontTx/>
              <a:buNone/>
            </a:pPr>
            <a:r>
              <a:rPr lang="en-US" altLang="en-US" sz="2400" b="1" dirty="0" smtClean="0">
                <a:sym typeface="Times New Roman" pitchFamily="18" charset="0"/>
              </a:rPr>
              <a:t>	</a:t>
            </a:r>
            <a:r>
              <a:rPr lang="en-US" altLang="en-US" sz="2400" b="1" dirty="0" smtClean="0">
                <a:solidFill>
                  <a:srgbClr val="9900CC"/>
                </a:solidFill>
                <a:sym typeface="Times New Roman" pitchFamily="18" charset="0"/>
              </a:rPr>
              <a:t>Special case:</a:t>
            </a:r>
            <a:r>
              <a:rPr lang="en-US" altLang="en-US" sz="2400" dirty="0" smtClean="0">
                <a:solidFill>
                  <a:srgbClr val="9900CC"/>
                </a:solidFill>
                <a:sym typeface="Times New Roman" pitchFamily="18" charset="0"/>
              </a:rPr>
              <a:t> </a:t>
            </a:r>
            <a:r>
              <a:rPr lang="en-US" altLang="en-US" sz="2400" b="1" i="1" u="sng" dirty="0" smtClean="0">
                <a:solidFill>
                  <a:srgbClr val="9900CC"/>
                </a:solidFill>
                <a:sym typeface="Times New Roman" pitchFamily="18" charset="0"/>
              </a:rPr>
              <a:t>Holonomic Constraints</a:t>
            </a:r>
            <a:r>
              <a:rPr lang="en-US" altLang="en-US" sz="2400" b="1" i="1" dirty="0" smtClean="0"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Symbol" pitchFamily="18" charset="2"/>
              </a:rPr>
              <a:t></a:t>
            </a:r>
            <a:r>
              <a:rPr lang="en-US" altLang="en-US" sz="2400" dirty="0" smtClean="0">
                <a:sym typeface="Symbol" pitchFamily="18" charset="2"/>
              </a:rPr>
              <a:t> It’s possible to find sets of 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dirty="0" smtClean="0">
                <a:sym typeface="Times New Roman" pitchFamily="18" charset="0"/>
              </a:rPr>
              <a:t> for which each </a:t>
            </a:r>
            <a:r>
              <a:rPr lang="el-GR" altLang="en-US" sz="2400" b="1" dirty="0" smtClean="0">
                <a:cs typeface="Times New Roman" pitchFamily="18" charset="0"/>
                <a:sym typeface="Symbol" pitchFamily="18" charset="2"/>
              </a:rPr>
              <a:t>δ</a:t>
            </a:r>
            <a:r>
              <a:rPr lang="en-US" altLang="en-US" sz="2400" b="1" dirty="0" err="1" smtClean="0">
                <a:sym typeface="Times New Roman" pitchFamily="18" charset="0"/>
              </a:rPr>
              <a:t>q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j</a:t>
            </a:r>
            <a:r>
              <a:rPr lang="en-US" altLang="en-US" sz="2400" b="1" dirty="0" smtClean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Times New Roman" pitchFamily="18" charset="0"/>
              </a:rPr>
              <a:t>is independent. </a:t>
            </a:r>
          </a:p>
          <a:p>
            <a:pPr algn="just" eaLnBrk="1" hangingPunct="1">
              <a:buFontTx/>
              <a:buNone/>
            </a:pPr>
            <a:r>
              <a:rPr lang="en-US" altLang="en-US" sz="2400" dirty="0" smtClean="0">
                <a:sym typeface="Times New Roman" pitchFamily="18" charset="0"/>
              </a:rPr>
              <a:t>	</a:t>
            </a:r>
            <a:r>
              <a:rPr lang="en-US" altLang="en-US" sz="2400" b="1" dirty="0" smtClean="0">
                <a:sym typeface="Symbol" pitchFamily="18" charset="2"/>
              </a:rPr>
              <a:t> 	</a:t>
            </a:r>
            <a:r>
              <a:rPr lang="en-US" altLang="en-US" sz="2400" b="1" dirty="0" smtClean="0">
                <a:solidFill>
                  <a:srgbClr val="FF0000"/>
                </a:solidFill>
                <a:sym typeface="Symbol" pitchFamily="18" charset="2"/>
              </a:rPr>
              <a:t>Each term in (3) is separately 0! </a:t>
            </a:r>
          </a:p>
        </p:txBody>
      </p:sp>
      <p:pic>
        <p:nvPicPr>
          <p:cNvPr id="128003" name="Picture 5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1413" y="762000"/>
            <a:ext cx="13335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4" name="Picture 6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9863" y="2376488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533400"/>
            <a:ext cx="10077450" cy="6324600"/>
          </a:xfrm>
        </p:spPr>
        <p:txBody>
          <a:bodyPr/>
          <a:lstStyle/>
          <a:p>
            <a:pPr algn="just" eaLnBrk="1" hangingPunct="1"/>
            <a:r>
              <a:rPr lang="en-US" altLang="en-US" sz="2400" dirty="0" smtClean="0">
                <a:sym typeface="Symbol" pitchFamily="18" charset="2"/>
              </a:rPr>
              <a:t>Holonomic constraints</a:t>
            </a:r>
            <a:r>
              <a:rPr lang="en-US" altLang="en-US" sz="2400" dirty="0" smtClean="0">
                <a:sym typeface="Times New Roman" pitchFamily="18" charset="0"/>
              </a:rPr>
              <a:t> </a:t>
            </a:r>
            <a:r>
              <a:rPr lang="en-US" altLang="en-US" dirty="0" smtClean="0">
                <a:sym typeface="Symbol" pitchFamily="18" charset="2"/>
              </a:rPr>
              <a:t> </a:t>
            </a:r>
            <a:r>
              <a:rPr lang="en-US" altLang="en-US" b="1" i="1" dirty="0" err="1" smtClean="0">
                <a:solidFill>
                  <a:srgbClr val="FF0000"/>
                </a:solidFill>
                <a:sym typeface="Times New Roman" pitchFamily="18" charset="0"/>
              </a:rPr>
              <a:t>D’Alembert’s</a:t>
            </a:r>
            <a:r>
              <a:rPr lang="en-US" altLang="en-US" b="1" i="1" dirty="0" smtClean="0">
                <a:solidFill>
                  <a:srgbClr val="FF0000"/>
                </a:solidFill>
                <a:sym typeface="Times New Roman" pitchFamily="18" charset="0"/>
              </a:rPr>
              <a:t> Principle</a:t>
            </a:r>
            <a:r>
              <a:rPr lang="en-US" altLang="en-US" dirty="0" smtClean="0">
                <a:solidFill>
                  <a:srgbClr val="FF0000"/>
                </a:solidFill>
                <a:sym typeface="Times New Roman" pitchFamily="18" charset="0"/>
              </a:rPr>
              <a:t>: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	(d[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]/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 - 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=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           (4)</a:t>
            </a:r>
            <a:r>
              <a:rPr lang="en-US" altLang="en-US" b="1" dirty="0" smtClean="0">
                <a:sym typeface="Symbol" pitchFamily="18" charset="2"/>
              </a:rPr>
              <a:t>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					   	 </a:t>
            </a:r>
            <a:r>
              <a:rPr lang="en-US" altLang="en-US" sz="2000" b="1" dirty="0" smtClean="0">
                <a:sym typeface="Symbol" pitchFamily="18" charset="2"/>
              </a:rPr>
              <a:t>(j = 1,2,3, … n)</a:t>
            </a:r>
          </a:p>
          <a:p>
            <a:pPr algn="just" eaLnBrk="1" hangingPunct="1"/>
            <a:r>
              <a:rPr lang="en-US" altLang="en-US" b="1" dirty="0" smtClean="0">
                <a:solidFill>
                  <a:srgbClr val="008000"/>
                </a:solidFill>
                <a:sym typeface="Symbol" pitchFamily="18" charset="2"/>
              </a:rPr>
              <a:t>Special case: </a:t>
            </a:r>
            <a:r>
              <a:rPr lang="en-US" altLang="en-US" b="1" i="1" dirty="0" smtClean="0">
                <a:solidFill>
                  <a:srgbClr val="008000"/>
                </a:solidFill>
                <a:sym typeface="Symbol" pitchFamily="18" charset="2"/>
              </a:rPr>
              <a:t>A Potential Exists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</a:t>
            </a:r>
            <a:r>
              <a:rPr lang="en-US" altLang="en-US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baseline="30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= - 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err="1" smtClean="0">
                <a:sym typeface="Times New Roman" pitchFamily="18" charset="0"/>
              </a:rPr>
              <a:t>V</a:t>
            </a:r>
            <a:endParaRPr lang="en-US" altLang="en-US" b="1" dirty="0" smtClean="0">
              <a:sym typeface="Times New Roman" pitchFamily="18" charset="0"/>
            </a:endParaRP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Needn’t be conservative! </a:t>
            </a:r>
            <a:r>
              <a:rPr lang="en-US" altLang="en-US" b="1" dirty="0" smtClean="0">
                <a:sym typeface="Times New Roman" pitchFamily="18" charset="0"/>
              </a:rPr>
              <a:t>V</a:t>
            </a:r>
            <a:r>
              <a:rPr lang="en-US" altLang="en-US" dirty="0" smtClean="0">
                <a:sym typeface="Times New Roman" pitchFamily="18" charset="0"/>
              </a:rPr>
              <a:t> could be a function of 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dirty="0" smtClean="0">
                <a:sym typeface="Times New Roman" pitchFamily="18" charset="0"/>
              </a:rPr>
              <a:t>!</a:t>
            </a:r>
            <a:endParaRPr lang="en-US" altLang="en-US" b="1" baseline="-25000" dirty="0" smtClean="0">
              <a:sym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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Generalized forces have the form</a:t>
            </a:r>
          </a:p>
          <a:p>
            <a:pPr algn="just" eaLnBrk="1" hangingPunct="1">
              <a:buFontTx/>
              <a:buNone/>
            </a:pP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baseline="30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 </a:t>
            </a:r>
            <a:r>
              <a:rPr lang="en-US" altLang="en-US" b="1" dirty="0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F</a:t>
            </a:r>
            <a:r>
              <a:rPr lang="en-US" altLang="en-US" b="1" baseline="-25000" dirty="0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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= - </a:t>
            </a:r>
            <a:r>
              <a:rPr lang="en-US" altLang="en-US" b="1" dirty="0" smtClean="0">
                <a:cs typeface="Times New Roman" pitchFamily="18" charset="0"/>
                <a:sym typeface="Symbol" pitchFamily="18" charset="2"/>
              </a:rPr>
              <a:t>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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err="1" smtClean="0">
                <a:sym typeface="Times New Roman" pitchFamily="18" charset="0"/>
              </a:rPr>
              <a:t>V</a:t>
            </a:r>
            <a:r>
              <a:rPr lang="en-US" altLang="en-US" b="1" dirty="0" smtClean="0">
                <a:sym typeface="Symbol" pitchFamily="18" charset="2"/>
              </a:rPr>
              <a:t>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dirty="0" smtClean="0">
                <a:sym typeface="Times New Roman" pitchFamily="18" charset="0"/>
              </a:rPr>
              <a:t>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</a:t>
            </a:r>
            <a:r>
              <a:rPr lang="en-US" altLang="en-US" b="1" dirty="0" smtClean="0">
                <a:sym typeface="Symbol" pitchFamily="18" charset="2"/>
              </a:rPr>
              <a:t> - (</a:t>
            </a:r>
            <a:r>
              <a:rPr lang="en-US" altLang="en-US" b="1" dirty="0" smtClean="0">
                <a:sym typeface="Times New Roman" pitchFamily="18" charset="0"/>
              </a:rPr>
              <a:t>V/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Put this in </a:t>
            </a:r>
            <a:r>
              <a:rPr lang="en-US" altLang="en-US" b="1" dirty="0" smtClean="0">
                <a:sym typeface="Times New Roman" pitchFamily="18" charset="0"/>
              </a:rPr>
              <a:t>(4):</a:t>
            </a:r>
            <a:r>
              <a:rPr lang="en-US" altLang="en-US" dirty="0" smtClean="0">
                <a:sym typeface="Times New Roman" pitchFamily="18" charset="0"/>
              </a:rPr>
              <a:t>  </a:t>
            </a:r>
            <a:r>
              <a:rPr lang="en-US" altLang="en-US" b="1" dirty="0" smtClean="0">
                <a:sym typeface="Times New Roman" pitchFamily="18" charset="0"/>
              </a:rPr>
              <a:t>(d[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]/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 - 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[T-V]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= 0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So far, </a:t>
            </a:r>
            <a:r>
              <a:rPr lang="en-US" altLang="en-US" b="1" dirty="0" smtClean="0">
                <a:sym typeface="Times New Roman" pitchFamily="18" charset="0"/>
              </a:rPr>
              <a:t>V</a:t>
            </a:r>
            <a:r>
              <a:rPr lang="en-US" altLang="en-US" dirty="0" smtClean="0">
                <a:sym typeface="Times New Roman" pitchFamily="18" charset="0"/>
              </a:rPr>
              <a:t> doesn’t depend on the velocities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 		(</a:t>
            </a:r>
            <a:r>
              <a:rPr lang="en-US" altLang="en-US" b="1" dirty="0" smtClean="0">
                <a:sym typeface="Times New Roman" pitchFamily="18" charset="0"/>
              </a:rPr>
              <a:t>d/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)[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(T-V)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] - 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(T-V)</a:t>
            </a:r>
            <a:r>
              <a:rPr lang="en-US" altLang="en-US" b="1" dirty="0" smtClean="0">
                <a:sym typeface="Symbol" pitchFamily="18" charset="2"/>
              </a:rPr>
              <a:t>/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 = 0      (4´)</a:t>
            </a:r>
          </a:p>
          <a:p>
            <a:pPr algn="just" eaLnBrk="1" hangingPunct="1"/>
            <a:endParaRPr lang="en-US" altLang="en-US" b="1" dirty="0" smtClean="0">
              <a:sym typeface="Times New Roman" pitchFamily="18" charset="0"/>
            </a:endParaRPr>
          </a:p>
          <a:p>
            <a:pPr algn="just" eaLnBrk="1" hangingPunct="1"/>
            <a:endParaRPr lang="en-US" altLang="en-US" b="1" dirty="0" smtClean="0">
              <a:sym typeface="Symbol" pitchFamily="18" charset="2"/>
            </a:endParaRPr>
          </a:p>
        </p:txBody>
      </p:sp>
      <p:pic>
        <p:nvPicPr>
          <p:cNvPr id="129027" name="Picture 5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3663" y="1157288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8" name="Picture 6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8663" y="4357688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9" name="Picture 7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2863" y="4953000"/>
            <a:ext cx="13335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0" name="Picture 8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7263" y="5500688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152400"/>
            <a:ext cx="10360025" cy="7620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Lagrange’s Equations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3" y="1143000"/>
            <a:ext cx="10209212" cy="493395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FF0000"/>
                </a:solidFill>
                <a:sym typeface="Times New Roman" pitchFamily="18" charset="0"/>
              </a:rPr>
              <a:t>Define: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b="1" i="1" u="sng" smtClean="0">
                <a:solidFill>
                  <a:srgbClr val="0000FF"/>
                </a:solidFill>
                <a:sym typeface="Times New Roman" pitchFamily="18" charset="0"/>
              </a:rPr>
              <a:t>The Lagrangian</a:t>
            </a:r>
            <a:r>
              <a:rPr lang="en-US" altLang="en-US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b="1" i="1" smtClean="0">
                <a:sym typeface="Times New Roman" pitchFamily="18" charset="0"/>
              </a:rPr>
              <a:t>L</a:t>
            </a:r>
            <a:r>
              <a:rPr lang="en-US" altLang="en-US" smtClean="0">
                <a:sym typeface="Times New Roman" pitchFamily="18" charset="0"/>
              </a:rPr>
              <a:t> of the system:</a:t>
            </a:r>
            <a:endParaRPr lang="en-US" altLang="en-US" b="1" i="1" smtClean="0">
              <a:sym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en-US" b="1" i="1" smtClean="0">
              <a:sym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b="1" i="1" smtClean="0">
                <a:sym typeface="Times New Roman" pitchFamily="18" charset="0"/>
              </a:rPr>
              <a:t>			</a:t>
            </a:r>
            <a:r>
              <a:rPr lang="en-US" altLang="en-US" sz="3600" b="1" i="1" smtClean="0">
                <a:sym typeface="Times New Roman" pitchFamily="18" charset="0"/>
              </a:rPr>
              <a:t>L </a:t>
            </a:r>
            <a:r>
              <a:rPr lang="en-US" altLang="en-US" sz="3600" smtClean="0">
                <a:sym typeface="Symbol" pitchFamily="18" charset="2"/>
              </a:rPr>
              <a:t> </a:t>
            </a:r>
            <a:r>
              <a:rPr lang="en-US" altLang="en-US" sz="3600" b="1" smtClean="0">
                <a:sym typeface="Times New Roman" pitchFamily="18" charset="0"/>
              </a:rPr>
              <a:t>T - V </a:t>
            </a:r>
          </a:p>
          <a:p>
            <a:pPr eaLnBrk="1" hangingPunct="1">
              <a:buFontTx/>
              <a:buNone/>
            </a:pPr>
            <a:endParaRPr lang="en-US" altLang="en-US" b="1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Symbol" pitchFamily="18" charset="2"/>
              </a:rPr>
              <a:t>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smtClean="0">
                <a:sym typeface="Times New Roman" pitchFamily="18" charset="0"/>
              </a:rPr>
              <a:t>Can write </a:t>
            </a:r>
            <a:r>
              <a:rPr lang="en-US" altLang="en-US" b="1" i="1" u="sng" smtClean="0">
                <a:solidFill>
                  <a:srgbClr val="333399"/>
                </a:solidFill>
                <a:sym typeface="Times New Roman" pitchFamily="18" charset="0"/>
              </a:rPr>
              <a:t>D’Alembert’s Principle</a:t>
            </a:r>
            <a:r>
              <a:rPr lang="en-US" altLang="en-US" smtClean="0">
                <a:sym typeface="Times New Roman" pitchFamily="18" charset="0"/>
              </a:rPr>
              <a:t> as: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Symbol" pitchFamily="18" charset="2"/>
              </a:rPr>
              <a:t>	</a:t>
            </a:r>
            <a:r>
              <a:rPr lang="en-US" altLang="en-US" sz="3600" b="1" smtClean="0">
                <a:sym typeface="Symbol" pitchFamily="18" charset="2"/>
              </a:rPr>
              <a:t>(d/dt)[</a:t>
            </a:r>
            <a:r>
              <a:rPr lang="en-US" altLang="en-US" sz="3600" b="1" smtClean="0">
                <a:sym typeface="Times New Roman" pitchFamily="18" charset="0"/>
              </a:rPr>
              <a:t>(</a:t>
            </a:r>
            <a:r>
              <a:rPr lang="en-US" altLang="en-US" sz="3600" b="1" smtClean="0">
                <a:sym typeface="Symbol" pitchFamily="18" charset="2"/>
              </a:rPr>
              <a:t></a:t>
            </a:r>
            <a:r>
              <a:rPr lang="en-US" altLang="en-US" sz="3600" b="1" i="1" smtClean="0">
                <a:sym typeface="Times New Roman" pitchFamily="18" charset="0"/>
              </a:rPr>
              <a:t>L/</a:t>
            </a:r>
            <a:r>
              <a:rPr lang="en-US" altLang="en-US" sz="3600" b="1" smtClean="0">
                <a:sym typeface="Symbol" pitchFamily="18" charset="2"/>
              </a:rPr>
              <a:t>q</a:t>
            </a:r>
            <a:r>
              <a:rPr lang="en-US" altLang="en-US" sz="3600" b="1" baseline="-25000" smtClean="0">
                <a:sym typeface="Symbol" pitchFamily="18" charset="2"/>
              </a:rPr>
              <a:t>j</a:t>
            </a:r>
            <a:r>
              <a:rPr lang="en-US" altLang="en-US" sz="3600" b="1" smtClean="0">
                <a:sym typeface="Symbol" pitchFamily="18" charset="2"/>
              </a:rPr>
              <a:t>)] - </a:t>
            </a:r>
            <a:r>
              <a:rPr lang="en-US" altLang="en-US" sz="3600" b="1" smtClean="0">
                <a:sym typeface="Times New Roman" pitchFamily="18" charset="0"/>
              </a:rPr>
              <a:t>(</a:t>
            </a:r>
            <a:r>
              <a:rPr lang="en-US" altLang="en-US" sz="3600" b="1" smtClean="0">
                <a:sym typeface="Symbol" pitchFamily="18" charset="2"/>
              </a:rPr>
              <a:t></a:t>
            </a:r>
            <a:r>
              <a:rPr lang="en-US" altLang="en-US" sz="3600" b="1" i="1" smtClean="0">
                <a:sym typeface="Times New Roman" pitchFamily="18" charset="0"/>
              </a:rPr>
              <a:t>L/</a:t>
            </a:r>
            <a:r>
              <a:rPr lang="en-US" altLang="en-US" sz="3600" b="1" smtClean="0">
                <a:sym typeface="Symbol" pitchFamily="18" charset="2"/>
              </a:rPr>
              <a:t>q</a:t>
            </a:r>
            <a:r>
              <a:rPr lang="en-US" altLang="en-US" sz="3600" b="1" baseline="-25000" smtClean="0">
                <a:sym typeface="Symbol" pitchFamily="18" charset="2"/>
              </a:rPr>
              <a:t>j</a:t>
            </a:r>
            <a:r>
              <a:rPr lang="en-US" altLang="en-US" sz="3600" b="1" smtClean="0">
                <a:sym typeface="Symbol" pitchFamily="18" charset="2"/>
              </a:rPr>
              <a:t>) = 0    	     (5)</a:t>
            </a:r>
            <a:r>
              <a:rPr lang="en-US" altLang="en-US" b="1" smtClean="0">
                <a:sym typeface="Symbol" pitchFamily="18" charset="2"/>
              </a:rPr>
              <a:t>						    </a:t>
            </a:r>
            <a:r>
              <a:rPr lang="en-US" altLang="en-US" sz="2000" b="1" smtClean="0">
                <a:sym typeface="Symbol" pitchFamily="18" charset="2"/>
              </a:rPr>
              <a:t>(j = 1,2,3, … n)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Symbol" pitchFamily="18" charset="2"/>
              </a:rPr>
              <a:t>	</a:t>
            </a:r>
            <a:r>
              <a:rPr lang="en-US" altLang="en-US" sz="3600" b="1" smtClean="0">
                <a:sym typeface="Symbol" pitchFamily="18" charset="2"/>
              </a:rPr>
              <a:t>	(5)  </a:t>
            </a:r>
            <a:r>
              <a:rPr lang="en-US" altLang="en-US" sz="3600" b="1" i="1" u="sng" smtClean="0">
                <a:solidFill>
                  <a:srgbClr val="FF0000"/>
                </a:solidFill>
                <a:sym typeface="Symbol" pitchFamily="18" charset="2"/>
              </a:rPr>
              <a:t>Lagrange’s Equations</a:t>
            </a:r>
            <a:endParaRPr lang="en-US" altLang="en-US" sz="3600" smtClean="0">
              <a:sym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altLang="en-US" sz="3600" b="1" smtClean="0">
              <a:sym typeface="Times New Roman" pitchFamily="18" charset="0"/>
            </a:endParaRPr>
          </a:p>
        </p:txBody>
      </p:sp>
      <p:pic>
        <p:nvPicPr>
          <p:cNvPr id="130052" name="Picture 4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8963" y="4111625"/>
            <a:ext cx="171450" cy="7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228600"/>
            <a:ext cx="10360025" cy="6096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Lagrange’s Equations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914400"/>
            <a:ext cx="10360025" cy="5638800"/>
          </a:xfrm>
        </p:spPr>
        <p:txBody>
          <a:bodyPr/>
          <a:lstStyle/>
          <a:p>
            <a:pPr eaLnBrk="1" hangingPunct="1"/>
            <a:r>
              <a:rPr lang="en-US" altLang="en-US" sz="3600" b="1" i="1" dirty="0" err="1" smtClean="0">
                <a:solidFill>
                  <a:srgbClr val="FF0000"/>
                </a:solidFill>
                <a:sym typeface="Times New Roman" pitchFamily="18" charset="0"/>
              </a:rPr>
              <a:t>Lagrangian</a:t>
            </a:r>
            <a:r>
              <a:rPr lang="en-US" altLang="en-US" sz="3600" dirty="0" smtClean="0">
                <a:solidFill>
                  <a:srgbClr val="FF0000"/>
                </a:solidFill>
                <a:sym typeface="Times New Roman" pitchFamily="18" charset="0"/>
              </a:rPr>
              <a:t>:</a:t>
            </a:r>
            <a:r>
              <a:rPr lang="en-US" altLang="en-US" sz="3600" dirty="0" smtClean="0">
                <a:sym typeface="Times New Roman" pitchFamily="18" charset="0"/>
              </a:rPr>
              <a:t> </a:t>
            </a:r>
            <a:r>
              <a:rPr lang="en-US" altLang="en-US" b="1" i="1" dirty="0" smtClean="0">
                <a:sym typeface="Times New Roman" pitchFamily="18" charset="0"/>
              </a:rPr>
              <a:t>L </a:t>
            </a:r>
            <a:r>
              <a:rPr lang="en-US" altLang="en-US" dirty="0" smtClean="0">
                <a:sym typeface="Symbol" pitchFamily="18" charset="2"/>
              </a:rPr>
              <a:t> </a:t>
            </a:r>
            <a:r>
              <a:rPr lang="en-US" altLang="en-US" b="1" dirty="0" smtClean="0">
                <a:sym typeface="Times New Roman" pitchFamily="18" charset="0"/>
              </a:rPr>
              <a:t>T - V </a:t>
            </a:r>
          </a:p>
          <a:p>
            <a:pPr eaLnBrk="1" hangingPunct="1"/>
            <a:r>
              <a:rPr lang="en-US" altLang="en-US" sz="3600" b="1" i="1" dirty="0" smtClean="0">
                <a:solidFill>
                  <a:srgbClr val="FF0000"/>
                </a:solidFill>
                <a:sym typeface="Symbol" pitchFamily="18" charset="2"/>
              </a:rPr>
              <a:t>Lagrange’s </a:t>
            </a:r>
            <a:r>
              <a:rPr lang="en-US" altLang="en-US" sz="3600" b="1" i="1" dirty="0" err="1" smtClean="0">
                <a:solidFill>
                  <a:srgbClr val="FF0000"/>
                </a:solidFill>
                <a:sym typeface="Symbol" pitchFamily="18" charset="2"/>
              </a:rPr>
              <a:t>Eqtns</a:t>
            </a:r>
            <a:r>
              <a:rPr lang="en-US" altLang="en-US" sz="3600" b="1" i="1" dirty="0" smtClean="0">
                <a:solidFill>
                  <a:srgbClr val="FF0000"/>
                </a:solidFill>
                <a:sym typeface="Symbol" pitchFamily="18" charset="2"/>
              </a:rPr>
              <a:t>:</a:t>
            </a:r>
            <a:endParaRPr lang="en-US" altLang="en-US" sz="3600" dirty="0" smtClean="0">
              <a:sym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3600" b="1" dirty="0" smtClean="0">
                <a:sym typeface="Symbol" pitchFamily="18" charset="2"/>
              </a:rPr>
              <a:t>	 	 </a:t>
            </a:r>
            <a:r>
              <a:rPr lang="en-US" altLang="en-US" b="1" dirty="0" smtClean="0">
                <a:sym typeface="Symbol" pitchFamily="18" charset="2"/>
              </a:rPr>
              <a:t>(d/</a:t>
            </a:r>
            <a:r>
              <a:rPr lang="en-US" altLang="en-US" b="1" dirty="0" err="1" smtClean="0">
                <a:sym typeface="Symbol" pitchFamily="18" charset="2"/>
              </a:rPr>
              <a:t>dt</a:t>
            </a:r>
            <a:r>
              <a:rPr lang="en-US" altLang="en-US" b="1" dirty="0" smtClean="0">
                <a:sym typeface="Symbol" pitchFamily="18" charset="2"/>
              </a:rPr>
              <a:t>)[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i="1" dirty="0" smtClean="0">
                <a:sym typeface="Times New Roman" pitchFamily="18" charset="0"/>
              </a:rPr>
              <a:t>L/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Symbol" pitchFamily="18" charset="2"/>
              </a:rPr>
              <a:t>q</a:t>
            </a:r>
            <a:r>
              <a:rPr lang="en-US" altLang="en-US" b="1" baseline="-25000" dirty="0" err="1" smtClean="0">
                <a:sym typeface="Symbol" pitchFamily="18" charset="2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)] -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i="1" dirty="0" smtClean="0">
                <a:sym typeface="Times New Roman" pitchFamily="18" charset="0"/>
              </a:rPr>
              <a:t>L/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Symbol" pitchFamily="18" charset="2"/>
              </a:rPr>
              <a:t>q</a:t>
            </a:r>
            <a:r>
              <a:rPr lang="en-US" altLang="en-US" b="1" baseline="-25000" dirty="0" err="1" smtClean="0">
                <a:sym typeface="Symbol" pitchFamily="18" charset="2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) = 0 </a:t>
            </a:r>
            <a:r>
              <a:rPr lang="en-US" altLang="en-US" sz="2000" b="1" dirty="0" smtClean="0">
                <a:sym typeface="Symbol" pitchFamily="18" charset="2"/>
              </a:rPr>
              <a:t>	(j = 1,2,3, … n)</a:t>
            </a:r>
            <a:endParaRPr lang="en-US" altLang="en-US" b="1" dirty="0" smtClean="0">
              <a:sym typeface="Symbol" pitchFamily="18" charset="2"/>
            </a:endParaRPr>
          </a:p>
          <a:p>
            <a:pPr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Note: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i="1" dirty="0" smtClean="0">
                <a:sym typeface="Times New Roman" pitchFamily="18" charset="0"/>
              </a:rPr>
              <a:t>L </a:t>
            </a:r>
            <a:r>
              <a:rPr lang="en-US" altLang="en-US" dirty="0" smtClean="0">
                <a:sym typeface="Times New Roman" pitchFamily="18" charset="0"/>
              </a:rPr>
              <a:t>is </a:t>
            </a:r>
            <a:r>
              <a:rPr lang="en-US" altLang="en-US" b="1" u="sng" dirty="0" smtClean="0">
                <a:solidFill>
                  <a:srgbClr val="0000FF"/>
                </a:solidFill>
                <a:sym typeface="Times New Roman" pitchFamily="18" charset="0"/>
              </a:rPr>
              <a:t>not unique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, </a:t>
            </a:r>
            <a:r>
              <a:rPr lang="en-US" altLang="en-US" dirty="0" smtClean="0">
                <a:sym typeface="Times New Roman" pitchFamily="18" charset="0"/>
              </a:rPr>
              <a:t>but is arbitrary to within the addition of a derivative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err="1" smtClean="0">
                <a:sym typeface="Times New Roman" pitchFamily="18" charset="0"/>
              </a:rPr>
              <a:t>dF</a:t>
            </a:r>
            <a:r>
              <a:rPr lang="en-US" altLang="en-US" b="1" dirty="0" smtClean="0">
                <a:sym typeface="Times New Roman" pitchFamily="18" charset="0"/>
              </a:rPr>
              <a:t>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). F = F(</a:t>
            </a:r>
            <a:r>
              <a:rPr lang="en-US" altLang="en-US" b="1" dirty="0" err="1" smtClean="0">
                <a:sym typeface="Times New Roman" pitchFamily="18" charset="0"/>
              </a:rPr>
              <a:t>q,t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is </a:t>
            </a:r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any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differentiable function of  </a:t>
            </a:r>
            <a:r>
              <a:rPr lang="en-US" altLang="en-US" b="1" dirty="0" smtClean="0">
                <a:sym typeface="Times New Roman" pitchFamily="18" charset="0"/>
              </a:rPr>
              <a:t>q</a:t>
            </a:r>
            <a:r>
              <a:rPr lang="en-US" altLang="en-US" dirty="0" smtClean="0">
                <a:sym typeface="Times New Roman" pitchFamily="18" charset="0"/>
              </a:rPr>
              <a:t>’s &amp; </a:t>
            </a:r>
            <a:r>
              <a:rPr lang="en-US" altLang="en-US" b="1" dirty="0" smtClean="0">
                <a:sym typeface="Times New Roman" pitchFamily="18" charset="0"/>
              </a:rPr>
              <a:t>t</a:t>
            </a:r>
            <a:r>
              <a:rPr lang="en-US" altLang="en-US" dirty="0" smtClean="0">
                <a:sym typeface="Times New Roman" pitchFamily="18" charset="0"/>
              </a:rPr>
              <a:t>.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That is, if we define a new </a:t>
            </a:r>
            <a:r>
              <a:rPr lang="en-US" altLang="en-US" dirty="0" err="1" smtClean="0">
                <a:sym typeface="Times New Roman" pitchFamily="18" charset="0"/>
              </a:rPr>
              <a:t>Lagrangian</a:t>
            </a:r>
            <a:r>
              <a:rPr lang="en-US" altLang="en-US" b="1" i="1" dirty="0" smtClean="0">
                <a:sym typeface="Times New Roman" pitchFamily="18" charset="0"/>
              </a:rPr>
              <a:t> L</a:t>
            </a:r>
            <a:r>
              <a:rPr lang="en-US" altLang="en-US" b="1" dirty="0" smtClean="0">
                <a:sym typeface="Times New Roman" pitchFamily="18" charset="0"/>
              </a:rPr>
              <a:t>´ </a:t>
            </a:r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Times New Roman" pitchFamily="18" charset="0"/>
              </a:rPr>
              <a:t> 			</a:t>
            </a:r>
            <a:r>
              <a:rPr lang="en-US" altLang="en-US" b="1" i="1" dirty="0" smtClean="0">
                <a:sym typeface="Times New Roman" pitchFamily="18" charset="0"/>
              </a:rPr>
              <a:t>L</a:t>
            </a:r>
            <a:r>
              <a:rPr lang="en-US" altLang="en-US" b="1" dirty="0" smtClean="0">
                <a:sym typeface="Times New Roman" pitchFamily="18" charset="0"/>
              </a:rPr>
              <a:t>´= </a:t>
            </a:r>
            <a:r>
              <a:rPr lang="en-US" altLang="en-US" b="1" i="1" dirty="0" smtClean="0">
                <a:sym typeface="Times New Roman" pitchFamily="18" charset="0"/>
              </a:rPr>
              <a:t>L</a:t>
            </a:r>
            <a:r>
              <a:rPr lang="en-US" altLang="en-US" b="1" dirty="0" smtClean="0">
                <a:sym typeface="Times New Roman" pitchFamily="18" charset="0"/>
              </a:rPr>
              <a:t> + (</a:t>
            </a:r>
            <a:r>
              <a:rPr lang="en-US" altLang="en-US" b="1" dirty="0" err="1" smtClean="0">
                <a:sym typeface="Times New Roman" pitchFamily="18" charset="0"/>
              </a:rPr>
              <a:t>dF</a:t>
            </a:r>
            <a:r>
              <a:rPr lang="en-US" altLang="en-US" b="1" dirty="0" smtClean="0">
                <a:sym typeface="Times New Roman" pitchFamily="18" charset="0"/>
              </a:rPr>
              <a:t>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</a:t>
            </a:r>
            <a:r>
              <a:rPr lang="en-US" altLang="en-US" dirty="0" smtClean="0">
                <a:sym typeface="Times New Roman" pitchFamily="18" charset="0"/>
              </a:rPr>
              <a:t>It is easy to show that </a:t>
            </a:r>
            <a:r>
              <a:rPr lang="en-US" altLang="en-US" b="1" i="1" dirty="0" smtClean="0">
                <a:sym typeface="Times New Roman" pitchFamily="18" charset="0"/>
              </a:rPr>
              <a:t>L</a:t>
            </a:r>
            <a:r>
              <a:rPr lang="en-US" altLang="en-US" b="1" dirty="0" smtClean="0">
                <a:sym typeface="Times New Roman" pitchFamily="18" charset="0"/>
              </a:rPr>
              <a:t>´ </a:t>
            </a:r>
            <a:r>
              <a:rPr lang="en-US" altLang="en-US" dirty="0" smtClean="0">
                <a:sym typeface="Times New Roman" pitchFamily="18" charset="0"/>
              </a:rPr>
              <a:t>satisfies </a:t>
            </a:r>
            <a:r>
              <a:rPr lang="en-US" altLang="en-US" b="1" i="1" dirty="0" smtClean="0">
                <a:sym typeface="Times New Roman" pitchFamily="18" charset="0"/>
              </a:rPr>
              <a:t>the same</a:t>
            </a:r>
            <a:r>
              <a:rPr lang="en-US" altLang="en-US" dirty="0" smtClean="0">
                <a:sym typeface="Times New Roman" pitchFamily="18" charset="0"/>
              </a:rPr>
              <a:t> Lagrange’s </a:t>
            </a:r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(above). </a:t>
            </a:r>
          </a:p>
        </p:txBody>
      </p:sp>
      <p:pic>
        <p:nvPicPr>
          <p:cNvPr id="131076" name="Picture 4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4213" y="2376488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0"/>
            <a:ext cx="10360025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0000FF"/>
                </a:solidFill>
                <a:sym typeface="Times New Roman" pitchFamily="18" charset="0"/>
              </a:rPr>
              <a:t>Velocity-Dependent </a:t>
            </a:r>
            <a:r>
              <a:rPr lang="en-US" sz="3200" b="1" dirty="0">
                <a:solidFill>
                  <a:srgbClr val="0000FF"/>
                </a:solidFill>
                <a:sym typeface="Times New Roman" pitchFamily="18" charset="0"/>
              </a:rPr>
              <a:t>Potentials &amp; the Dissipation Function</a:t>
            </a:r>
            <a:endParaRPr lang="en-US" b="1" dirty="0">
              <a:solidFill>
                <a:srgbClr val="0000FF"/>
              </a:solidFill>
              <a:sym typeface="Times New Roman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1143000"/>
            <a:ext cx="10382250" cy="5715000"/>
          </a:xfrm>
        </p:spPr>
        <p:txBody>
          <a:bodyPr/>
          <a:lstStyle/>
          <a:p>
            <a:pPr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Non-conservative</a:t>
            </a:r>
            <a:r>
              <a:rPr lang="en-US" altLang="en-US" dirty="0" smtClean="0">
                <a:sym typeface="Times New Roman" pitchFamily="18" charset="0"/>
              </a:rPr>
              <a:t> forces? It’s still possible, in a </a:t>
            </a:r>
            <a:r>
              <a:rPr lang="en-US" altLang="en-US" b="1" i="1" dirty="0" smtClean="0">
                <a:solidFill>
                  <a:srgbClr val="FF0000"/>
                </a:solidFill>
                <a:sym typeface="Times New Roman" pitchFamily="18" charset="0"/>
              </a:rPr>
              <a:t>Special Case</a:t>
            </a:r>
            <a:r>
              <a:rPr lang="en-US" altLang="en-US" dirty="0" smtClean="0">
                <a:solidFill>
                  <a:srgbClr val="FF0000"/>
                </a:solidFill>
                <a:sym typeface="Times New Roman" pitchFamily="18" charset="0"/>
              </a:rPr>
              <a:t>,</a:t>
            </a:r>
            <a:r>
              <a:rPr lang="en-US" altLang="en-US" dirty="0" smtClean="0">
                <a:sym typeface="Times New Roman" pitchFamily="18" charset="0"/>
              </a:rPr>
              <a:t> to use Lagrange’s </a:t>
            </a:r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unchanged, provided a </a:t>
            </a:r>
            <a:r>
              <a:rPr lang="en-US" altLang="en-US" b="1" dirty="0" smtClean="0">
                <a:solidFill>
                  <a:srgbClr val="A50021"/>
                </a:solidFill>
                <a:sym typeface="Times New Roman" pitchFamily="18" charset="0"/>
              </a:rPr>
              <a:t>Generalized or Velocity-Dependent Potential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U = U(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err="1" smtClean="0">
                <a:sym typeface="Times New Roman" pitchFamily="18" charset="0"/>
              </a:rPr>
              <a:t>,q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exists, where the generalized forces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dirty="0" smtClean="0">
                <a:sym typeface="Times New Roman" pitchFamily="18" charset="0"/>
              </a:rPr>
              <a:t> are obtained as: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Times New Roman" pitchFamily="18" charset="0"/>
              </a:rPr>
              <a:t> 		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dirty="0" smtClean="0">
                <a:sym typeface="Symbol" pitchFamily="18" charset="2"/>
              </a:rPr>
              <a:t>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- (</a:t>
            </a:r>
            <a:r>
              <a:rPr lang="en-US" altLang="en-US" b="1" dirty="0" smtClean="0">
                <a:sym typeface="Times New Roman" pitchFamily="18" charset="0"/>
              </a:rPr>
              <a:t>U/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 + (d/</a:t>
            </a:r>
            <a:r>
              <a:rPr lang="en-US" altLang="en-US" b="1" dirty="0" err="1" smtClean="0">
                <a:sym typeface="Times New Roman" pitchFamily="18" charset="0"/>
              </a:rPr>
              <a:t>dt</a:t>
            </a:r>
            <a:r>
              <a:rPr lang="en-US" altLang="en-US" b="1" dirty="0" smtClean="0">
                <a:sym typeface="Times New Roman" pitchFamily="18" charset="0"/>
              </a:rPr>
              <a:t>)[(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smtClean="0">
                <a:sym typeface="Times New Roman" pitchFamily="18" charset="0"/>
              </a:rPr>
              <a:t>U/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Times New Roman" pitchFamily="18" charset="0"/>
              </a:rPr>
              <a:t>q</a:t>
            </a:r>
            <a:r>
              <a:rPr lang="en-US" altLang="en-US" b="1" baseline="-25000" dirty="0" err="1" smtClean="0">
                <a:sym typeface="Times New Roman" pitchFamily="18" charset="0"/>
              </a:rPr>
              <a:t>j</a:t>
            </a:r>
            <a:r>
              <a:rPr lang="en-US" altLang="en-US" b="1" dirty="0" smtClean="0">
                <a:sym typeface="Times New Roman" pitchFamily="18" charset="0"/>
              </a:rPr>
              <a:t>)]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The </a:t>
            </a:r>
            <a:r>
              <a:rPr lang="en-US" altLang="en-US" b="1" dirty="0" err="1" smtClean="0">
                <a:solidFill>
                  <a:srgbClr val="009900"/>
                </a:solidFill>
                <a:sym typeface="Times New Roman" pitchFamily="18" charset="0"/>
              </a:rPr>
              <a:t>Lagrangian</a:t>
            </a:r>
            <a:r>
              <a:rPr lang="en-US" altLang="en-US" b="1" dirty="0" smtClean="0">
                <a:solidFill>
                  <a:srgbClr val="009900"/>
                </a:solidFill>
                <a:sym typeface="Times New Roman" pitchFamily="18" charset="0"/>
              </a:rPr>
              <a:t> is now: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i="1" dirty="0" smtClean="0">
                <a:sym typeface="Times New Roman" pitchFamily="18" charset="0"/>
              </a:rPr>
              <a:t>L </a:t>
            </a:r>
            <a:r>
              <a:rPr lang="en-US" altLang="en-US" dirty="0" smtClean="0">
                <a:sym typeface="Symbol" pitchFamily="18" charset="2"/>
              </a:rPr>
              <a:t> </a:t>
            </a:r>
            <a:r>
              <a:rPr lang="en-US" altLang="en-US" b="1" dirty="0" smtClean="0">
                <a:sym typeface="Times New Roman" pitchFamily="18" charset="0"/>
              </a:rPr>
              <a:t>T - U </a:t>
            </a:r>
            <a:r>
              <a:rPr lang="en-US" altLang="en-US" dirty="0" smtClean="0">
                <a:sym typeface="Times New Roman" pitchFamily="18" charset="0"/>
              </a:rPr>
              <a:t>&amp; Lagrange’s </a:t>
            </a:r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are still: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        </a:t>
            </a:r>
            <a:r>
              <a:rPr lang="en-US" altLang="en-US" b="1" dirty="0" smtClean="0">
                <a:sym typeface="Symbol" pitchFamily="18" charset="2"/>
              </a:rPr>
              <a:t>(d/</a:t>
            </a:r>
            <a:r>
              <a:rPr lang="en-US" altLang="en-US" b="1" dirty="0" err="1" smtClean="0">
                <a:sym typeface="Symbol" pitchFamily="18" charset="2"/>
              </a:rPr>
              <a:t>dt</a:t>
            </a:r>
            <a:r>
              <a:rPr lang="en-US" altLang="en-US" b="1" dirty="0" smtClean="0">
                <a:sym typeface="Symbol" pitchFamily="18" charset="2"/>
              </a:rPr>
              <a:t>)[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i="1" dirty="0" smtClean="0">
                <a:sym typeface="Times New Roman" pitchFamily="18" charset="0"/>
              </a:rPr>
              <a:t>L/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Symbol" pitchFamily="18" charset="2"/>
              </a:rPr>
              <a:t>q</a:t>
            </a:r>
            <a:r>
              <a:rPr lang="en-US" altLang="en-US" b="1" baseline="-25000" dirty="0" err="1" smtClean="0">
                <a:sym typeface="Symbol" pitchFamily="18" charset="2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)] -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i="1" dirty="0" smtClean="0">
                <a:sym typeface="Times New Roman" pitchFamily="18" charset="0"/>
              </a:rPr>
              <a:t>L/</a:t>
            </a:r>
            <a:r>
              <a:rPr lang="en-US" altLang="en-US" b="1" dirty="0" smtClean="0">
                <a:sym typeface="Symbol" pitchFamily="18" charset="2"/>
              </a:rPr>
              <a:t></a:t>
            </a:r>
            <a:r>
              <a:rPr lang="en-US" altLang="en-US" b="1" dirty="0" err="1" smtClean="0">
                <a:sym typeface="Symbol" pitchFamily="18" charset="2"/>
              </a:rPr>
              <a:t>q</a:t>
            </a:r>
            <a:r>
              <a:rPr lang="en-US" altLang="en-US" b="1" baseline="-25000" dirty="0" err="1" smtClean="0">
                <a:sym typeface="Symbol" pitchFamily="18" charset="2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) = 0 </a:t>
            </a:r>
            <a:r>
              <a:rPr lang="en-US" altLang="en-US" sz="2000" b="1" dirty="0" smtClean="0">
                <a:sym typeface="Symbol" pitchFamily="18" charset="2"/>
              </a:rPr>
              <a:t>(j = 1,2,3, … n)</a:t>
            </a:r>
          </a:p>
          <a:p>
            <a:pPr algn="just" eaLnBrk="1" hangingPunct="1"/>
            <a:r>
              <a:rPr lang="en-US" altLang="en-US" b="1" u="sng" dirty="0" smtClean="0">
                <a:solidFill>
                  <a:srgbClr val="0000FF"/>
                </a:solidFill>
                <a:sym typeface="Times New Roman" pitchFamily="18" charset="0"/>
              </a:rPr>
              <a:t>A very important application: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Electromagnetic forces on moving charges.</a:t>
            </a:r>
          </a:p>
        </p:txBody>
      </p:sp>
      <p:pic>
        <p:nvPicPr>
          <p:cNvPr id="132100" name="Picture 4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0413" y="1981200"/>
            <a:ext cx="13335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1" name="Picture 5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4262" y="4433887"/>
            <a:ext cx="13335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2" name="Picture 6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5029200"/>
            <a:ext cx="133350" cy="6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7412" y="2895600"/>
            <a:ext cx="133350" cy="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304800"/>
            <a:ext cx="10360025" cy="762000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solidFill>
                  <a:srgbClr val="0000FF"/>
                </a:solidFill>
                <a:sym typeface="Times New Roman" pitchFamily="18" charset="0"/>
              </a:rPr>
              <a:t>Electromagnetic Force Problem</a:t>
            </a:r>
            <a:endParaRPr lang="en-US" altLang="en-US" b="1" smtClean="0">
              <a:solidFill>
                <a:srgbClr val="0000FF"/>
              </a:solidFill>
              <a:sym typeface="Times New Roman" pitchFamily="18" charset="0"/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1143000"/>
            <a:ext cx="10360025" cy="5715000"/>
          </a:xfrm>
        </p:spPr>
        <p:txBody>
          <a:bodyPr/>
          <a:lstStyle/>
          <a:p>
            <a:pPr eaLnBrk="1" hangingPunct="1"/>
            <a:r>
              <a:rPr lang="en-US" altLang="en-US" smtClean="0">
                <a:sym typeface="Times New Roman" pitchFamily="18" charset="0"/>
              </a:rPr>
              <a:t>Particle, mass </a:t>
            </a:r>
            <a:r>
              <a:rPr lang="en-US" altLang="en-US" b="1" smtClean="0">
                <a:sym typeface="Times New Roman" pitchFamily="18" charset="0"/>
              </a:rPr>
              <a:t>m</a:t>
            </a:r>
            <a:r>
              <a:rPr lang="en-US" altLang="en-US" smtClean="0">
                <a:sym typeface="Times New Roman" pitchFamily="18" charset="0"/>
              </a:rPr>
              <a:t>, charge </a:t>
            </a:r>
            <a:r>
              <a:rPr lang="en-US" altLang="en-US" b="1" smtClean="0">
                <a:sym typeface="Times New Roman" pitchFamily="18" charset="0"/>
              </a:rPr>
              <a:t>q</a:t>
            </a:r>
            <a:r>
              <a:rPr lang="en-US" altLang="en-US" smtClean="0">
                <a:sym typeface="Times New Roman" pitchFamily="18" charset="0"/>
              </a:rPr>
              <a:t> moving with velocity </a:t>
            </a:r>
            <a:r>
              <a:rPr lang="en-US" altLang="en-US" b="1" smtClean="0">
                <a:sym typeface="Times New Roman" pitchFamily="18" charset="0"/>
              </a:rPr>
              <a:t>v</a:t>
            </a:r>
            <a:r>
              <a:rPr lang="en-US" altLang="en-US" smtClean="0">
                <a:sym typeface="Times New Roman" pitchFamily="18" charset="0"/>
              </a:rPr>
              <a:t> in combined electric (</a:t>
            </a:r>
            <a:r>
              <a:rPr lang="en-US" altLang="en-US" b="1" smtClean="0">
                <a:sym typeface="Times New Roman" pitchFamily="18" charset="0"/>
              </a:rPr>
              <a:t>E</a:t>
            </a:r>
            <a:r>
              <a:rPr lang="en-US" altLang="en-US" smtClean="0">
                <a:sym typeface="Times New Roman" pitchFamily="18" charset="0"/>
              </a:rPr>
              <a:t>) &amp; magnetic (</a:t>
            </a:r>
            <a:r>
              <a:rPr lang="en-US" altLang="en-US" b="1" smtClean="0">
                <a:sym typeface="Times New Roman" pitchFamily="18" charset="0"/>
              </a:rPr>
              <a:t>B</a:t>
            </a:r>
            <a:r>
              <a:rPr lang="en-US" altLang="en-US" smtClean="0">
                <a:sym typeface="Times New Roman" pitchFamily="18" charset="0"/>
              </a:rPr>
              <a:t>) fields. </a:t>
            </a:r>
          </a:p>
          <a:p>
            <a:pPr eaLnBrk="1" hangingPunct="1"/>
            <a:r>
              <a:rPr lang="en-US" altLang="en-US" b="1" smtClean="0">
                <a:solidFill>
                  <a:srgbClr val="FF0000"/>
                </a:solidFill>
                <a:sym typeface="Times New Roman" pitchFamily="18" charset="0"/>
              </a:rPr>
              <a:t>Lorentz Force</a:t>
            </a:r>
            <a:r>
              <a:rPr lang="en-US" altLang="en-US" smtClean="0">
                <a:sym typeface="Times New Roman" pitchFamily="18" charset="0"/>
              </a:rPr>
              <a:t> (SI units!):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		</a:t>
            </a:r>
            <a:r>
              <a:rPr lang="en-US" altLang="en-US" b="1" smtClean="0">
                <a:sym typeface="Times New Roman" pitchFamily="18" charset="0"/>
              </a:rPr>
              <a:t>F = q[E + (v </a:t>
            </a:r>
            <a:r>
              <a:rPr lang="en-US" altLang="en-US" b="1" smtClean="0">
                <a:sym typeface="Symbol" pitchFamily="18" charset="2"/>
              </a:rPr>
              <a:t> B)]                 (1)</a:t>
            </a:r>
            <a:r>
              <a:rPr lang="en-US" altLang="en-US" smtClean="0">
                <a:sym typeface="Times New Roman" pitchFamily="18" charset="0"/>
              </a:rPr>
              <a:t> </a:t>
            </a:r>
          </a:p>
          <a:p>
            <a:pPr eaLnBrk="1" hangingPunct="1"/>
            <a:r>
              <a:rPr lang="en-US" altLang="en-US" b="1" i="1" u="sng" smtClean="0">
                <a:solidFill>
                  <a:srgbClr val="9900CC"/>
                </a:solidFill>
                <a:sym typeface="Times New Roman" pitchFamily="18" charset="0"/>
              </a:rPr>
              <a:t>E&amp;M results that you should know</a:t>
            </a:r>
            <a:r>
              <a:rPr lang="en-US" altLang="en-US" u="sng" smtClean="0">
                <a:solidFill>
                  <a:srgbClr val="9900CC"/>
                </a:solidFill>
                <a:sym typeface="Times New Roman" pitchFamily="18" charset="0"/>
              </a:rPr>
              <a:t>!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sym typeface="Times New Roman" pitchFamily="18" charset="0"/>
              </a:rPr>
              <a:t>	</a:t>
            </a:r>
            <a:r>
              <a:rPr lang="en-US" altLang="en-US" b="1" smtClean="0">
                <a:sym typeface="Times New Roman" pitchFamily="18" charset="0"/>
              </a:rPr>
              <a:t>E = E(x,y,z,t)</a:t>
            </a:r>
            <a:r>
              <a:rPr lang="en-US" altLang="en-US" smtClean="0">
                <a:sym typeface="Times New Roman" pitchFamily="18" charset="0"/>
              </a:rPr>
              <a:t> &amp; </a:t>
            </a:r>
            <a:r>
              <a:rPr lang="en-US" altLang="en-US" b="1" smtClean="0">
                <a:sym typeface="Times New Roman" pitchFamily="18" charset="0"/>
              </a:rPr>
              <a:t>B = B(x,y,z,t)</a:t>
            </a:r>
            <a:r>
              <a:rPr lang="en-US" altLang="en-US" smtClean="0">
                <a:sym typeface="Times New Roman" pitchFamily="18" charset="0"/>
              </a:rPr>
              <a:t> are derivable from a scalar potential </a:t>
            </a:r>
            <a:r>
              <a:rPr lang="en-US" altLang="en-US" b="1" smtClean="0">
                <a:latin typeface="StarSymbol"/>
                <a:cs typeface="Times New Roman" pitchFamily="18" charset="0"/>
                <a:sym typeface="Symbol" pitchFamily="18" charset="2"/>
              </a:rPr>
              <a:t> </a:t>
            </a:r>
            <a:r>
              <a:rPr lang="en-US" altLang="en-US" b="1" smtClean="0">
                <a:sym typeface="Times New Roman" pitchFamily="18" charset="0"/>
              </a:rPr>
              <a:t>= </a:t>
            </a:r>
            <a:r>
              <a:rPr lang="en-US" altLang="en-US" b="1" smtClean="0">
                <a:latin typeface="StarSymbol"/>
                <a:cs typeface="Times New Roman" pitchFamily="18" charset="0"/>
                <a:sym typeface="Symbol" pitchFamily="18" charset="2"/>
              </a:rPr>
              <a:t></a:t>
            </a:r>
            <a:r>
              <a:rPr lang="en-US" altLang="en-US" b="1" smtClean="0">
                <a:sym typeface="Times New Roman" pitchFamily="18" charset="0"/>
              </a:rPr>
              <a:t>(x,y,z,t)</a:t>
            </a:r>
            <a:r>
              <a:rPr lang="en-US" altLang="en-US" smtClean="0">
                <a:sym typeface="Times New Roman" pitchFamily="18" charset="0"/>
              </a:rPr>
              <a:t> and a vector potential </a:t>
            </a:r>
            <a:r>
              <a:rPr lang="en-US" altLang="en-US" b="1" smtClean="0">
                <a:sym typeface="Times New Roman" pitchFamily="18" charset="0"/>
              </a:rPr>
              <a:t>A = A(x,y,z,t)</a:t>
            </a:r>
            <a:r>
              <a:rPr lang="en-US" altLang="en-US" smtClean="0">
                <a:sym typeface="Times New Roman" pitchFamily="18" charset="0"/>
              </a:rPr>
              <a:t> as: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		E </a:t>
            </a:r>
            <a:r>
              <a:rPr lang="en-US" altLang="en-US" b="1" smtClean="0">
                <a:sym typeface="Symbol" pitchFamily="18" charset="2"/>
              </a:rPr>
              <a:t>  - </a:t>
            </a:r>
            <a:r>
              <a:rPr lang="en-US" altLang="en-US" b="1" smtClean="0">
                <a:latin typeface="StarSymbol"/>
                <a:cs typeface="Times New Roman" pitchFamily="18" charset="0"/>
                <a:sym typeface="Symbol" pitchFamily="18" charset="2"/>
              </a:rPr>
              <a:t></a:t>
            </a:r>
            <a:r>
              <a:rPr lang="en-US" altLang="en-US" b="1" smtClean="0">
                <a:sym typeface="Times New Roman" pitchFamily="18" charset="0"/>
              </a:rPr>
              <a:t> - 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A/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t)       	      (2)</a:t>
            </a:r>
          </a:p>
          <a:p>
            <a:pPr eaLnBrk="1" hangingPunct="1">
              <a:buFontTx/>
              <a:buNone/>
            </a:pPr>
            <a:r>
              <a:rPr lang="en-US" altLang="en-US" b="1" smtClean="0">
                <a:sym typeface="Times New Roman" pitchFamily="18" charset="0"/>
              </a:rPr>
              <a:t>			B </a:t>
            </a:r>
            <a:r>
              <a:rPr lang="en-US" altLang="en-US" b="1" smtClean="0">
                <a:sym typeface="Symbol" pitchFamily="18" charset="2"/>
              </a:rPr>
              <a:t> </a:t>
            </a:r>
            <a:r>
              <a:rPr lang="en-US" altLang="en-US" b="1" smtClean="0">
                <a:sym typeface="Times New Roman" pitchFamily="18" charset="0"/>
              </a:rPr>
              <a:t> </a:t>
            </a:r>
            <a:r>
              <a:rPr lang="en-US" altLang="en-US" b="1" smtClean="0">
                <a:sym typeface="Symbol" pitchFamily="18" charset="2"/>
              </a:rPr>
              <a:t></a:t>
            </a:r>
            <a:r>
              <a:rPr lang="en-US" altLang="en-US" b="1" smtClean="0">
                <a:sym typeface="Times New Roman" pitchFamily="18" charset="0"/>
              </a:rPr>
              <a:t> A                      (3)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114300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Types of Constraints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1066800"/>
            <a:ext cx="10360025" cy="53340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In general, constraints are expressed as a mathematical relation or relations between particle coordinates &amp; possibly the time. </a:t>
            </a:r>
          </a:p>
          <a:p>
            <a:pPr lvl="1" algn="just" eaLnBrk="1" hangingPunct="1"/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of constraint are relations like: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		f(r</a:t>
            </a:r>
            <a:r>
              <a:rPr lang="en-US" altLang="en-US" b="1" baseline="-25000" dirty="0" smtClean="0">
                <a:sym typeface="Times New Roman" pitchFamily="18" charset="0"/>
              </a:rPr>
              <a:t>1</a:t>
            </a:r>
            <a:r>
              <a:rPr lang="en-US" altLang="en-US" b="1" dirty="0" smtClean="0">
                <a:sym typeface="Times New Roman" pitchFamily="18" charset="0"/>
              </a:rPr>
              <a:t>,r</a:t>
            </a:r>
            <a:r>
              <a:rPr lang="en-US" altLang="en-US" b="1" baseline="-25000" dirty="0" smtClean="0">
                <a:sym typeface="Times New Roman" pitchFamily="18" charset="0"/>
              </a:rPr>
              <a:t>2</a:t>
            </a:r>
            <a:r>
              <a:rPr lang="en-US" altLang="en-US" b="1" dirty="0" smtClean="0">
                <a:sym typeface="Times New Roman" pitchFamily="18" charset="0"/>
              </a:rPr>
              <a:t>,r</a:t>
            </a:r>
            <a:r>
              <a:rPr lang="en-US" altLang="en-US" b="1" baseline="-25000" dirty="0" smtClean="0">
                <a:sym typeface="Times New Roman" pitchFamily="18" charset="0"/>
              </a:rPr>
              <a:t>3</a:t>
            </a:r>
            <a:r>
              <a:rPr lang="en-US" altLang="en-US" b="1" dirty="0" smtClean="0">
                <a:sym typeface="Times New Roman" pitchFamily="18" charset="0"/>
              </a:rPr>
              <a:t>,…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N</a:t>
            </a:r>
            <a:r>
              <a:rPr lang="en-US" altLang="en-US" b="1" dirty="0" err="1" smtClean="0">
                <a:sym typeface="Times New Roman" pitchFamily="18" charset="0"/>
              </a:rPr>
              <a:t>,t</a:t>
            </a:r>
            <a:r>
              <a:rPr lang="en-US" altLang="en-US" b="1" dirty="0" smtClean="0">
                <a:sym typeface="Times New Roman" pitchFamily="18" charset="0"/>
              </a:rPr>
              <a:t>) = 0</a:t>
            </a:r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Constraints which may be expressed as above: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		 </a:t>
            </a:r>
            <a:r>
              <a:rPr lang="en-US" altLang="en-US" b="1" i="1" dirty="0" smtClean="0">
                <a:solidFill>
                  <a:srgbClr val="FF0000"/>
                </a:solidFill>
                <a:sym typeface="Symbol" pitchFamily="18" charset="2"/>
              </a:rPr>
              <a:t>Holonomic Constraints</a:t>
            </a:r>
            <a:r>
              <a:rPr lang="en-US" altLang="en-US" dirty="0" smtClean="0">
                <a:solidFill>
                  <a:srgbClr val="FF0000"/>
                </a:solidFill>
                <a:sym typeface="Symbol" pitchFamily="18" charset="2"/>
              </a:rPr>
              <a:t>.</a:t>
            </a: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Example of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Holonomic Constraint:</a:t>
            </a:r>
            <a:r>
              <a:rPr lang="en-US" altLang="en-US" dirty="0" smtClean="0">
                <a:sym typeface="Symbol" pitchFamily="18" charset="2"/>
              </a:rPr>
              <a:t> Rigid body. Constraints on coordinates are of the form: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ym typeface="Symbol" pitchFamily="18" charset="2"/>
              </a:rPr>
              <a:t>		(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i</a:t>
            </a:r>
            <a:r>
              <a:rPr lang="en-US" altLang="en-US" b="1" baseline="-25000" dirty="0" smtClean="0">
                <a:sym typeface="Symbol" pitchFamily="18" charset="2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- 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j</a:t>
            </a:r>
            <a:r>
              <a:rPr lang="en-US" altLang="en-US" b="1" dirty="0" smtClean="0">
                <a:sym typeface="Symbol" pitchFamily="18" charset="2"/>
              </a:rPr>
              <a:t>)</a:t>
            </a:r>
            <a:r>
              <a:rPr lang="en-US" altLang="en-US" b="1" baseline="30000" dirty="0" smtClean="0">
                <a:sym typeface="Symbol" pitchFamily="18" charset="2"/>
              </a:rPr>
              <a:t>2</a:t>
            </a:r>
            <a:r>
              <a:rPr lang="en-US" altLang="en-US" b="1" dirty="0" smtClean="0">
                <a:sym typeface="Symbol" pitchFamily="18" charset="2"/>
              </a:rPr>
              <a:t> - (</a:t>
            </a:r>
            <a:r>
              <a:rPr lang="en-US" altLang="en-US" b="1" dirty="0" err="1" smtClean="0">
                <a:sym typeface="Symbol" pitchFamily="18" charset="2"/>
              </a:rPr>
              <a:t>c</a:t>
            </a:r>
            <a:r>
              <a:rPr lang="en-US" altLang="en-US" b="1" baseline="-25000" dirty="0" err="1" smtClean="0">
                <a:sym typeface="Symbol" pitchFamily="18" charset="2"/>
              </a:rPr>
              <a:t>ij</a:t>
            </a:r>
            <a:r>
              <a:rPr lang="en-US" altLang="en-US" b="1" dirty="0" smtClean="0">
                <a:sym typeface="Symbol" pitchFamily="18" charset="2"/>
              </a:rPr>
              <a:t>)</a:t>
            </a:r>
            <a:r>
              <a:rPr lang="en-US" altLang="en-US" b="1" baseline="30000" dirty="0" smtClean="0">
                <a:sym typeface="Symbol" pitchFamily="18" charset="2"/>
              </a:rPr>
              <a:t>2</a:t>
            </a:r>
            <a:r>
              <a:rPr lang="en-US" altLang="en-US" b="1" dirty="0" smtClean="0">
                <a:sym typeface="Symbol" pitchFamily="18" charset="2"/>
              </a:rPr>
              <a:t> = 0  </a:t>
            </a:r>
          </a:p>
          <a:p>
            <a:pPr lvl="1"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		</a:t>
            </a:r>
            <a:r>
              <a:rPr lang="en-US" altLang="en-US" b="1" dirty="0" err="1" smtClean="0">
                <a:sym typeface="Symbol" pitchFamily="18" charset="2"/>
              </a:rPr>
              <a:t>c</a:t>
            </a:r>
            <a:r>
              <a:rPr lang="en-US" altLang="en-US" b="1" baseline="-25000" dirty="0" err="1" smtClean="0">
                <a:sym typeface="Symbol" pitchFamily="18" charset="2"/>
              </a:rPr>
              <a:t>ij</a:t>
            </a:r>
            <a:r>
              <a:rPr lang="en-US" altLang="en-US" b="1" dirty="0" smtClean="0">
                <a:sym typeface="Symbol" pitchFamily="18" charset="2"/>
              </a:rPr>
              <a:t> = </a:t>
            </a:r>
            <a:r>
              <a:rPr lang="en-US" altLang="en-US" dirty="0" smtClean="0">
                <a:sym typeface="Symbol" pitchFamily="18" charset="2"/>
              </a:rPr>
              <a:t>some constant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013" y="457200"/>
            <a:ext cx="8940800" cy="630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228600"/>
            <a:ext cx="9982200" cy="661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152400"/>
            <a:ext cx="89916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152400"/>
            <a:ext cx="9525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213" y="236538"/>
            <a:ext cx="9829800" cy="631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584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00FF"/>
                </a:solidFill>
              </a:rPr>
              <a:t>Simple Applications of the </a:t>
            </a:r>
            <a:r>
              <a:rPr lang="en-US" b="1" dirty="0" err="1" smtClean="0">
                <a:solidFill>
                  <a:srgbClr val="0000FF"/>
                </a:solidFill>
              </a:rPr>
              <a:t>Lagrangian</a:t>
            </a:r>
            <a:r>
              <a:rPr lang="en-US" b="1" dirty="0" smtClean="0">
                <a:solidFill>
                  <a:srgbClr val="0000FF"/>
                </a:solidFill>
              </a:rPr>
              <a:t> Formulation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92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914400"/>
            <a:ext cx="9525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92075"/>
            <a:ext cx="9144000" cy="67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3" y="228600"/>
            <a:ext cx="933926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3013" y="457200"/>
            <a:ext cx="97726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157163"/>
            <a:ext cx="8991600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381000"/>
            <a:ext cx="10382250" cy="64770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Constraints not expressible as </a:t>
            </a:r>
            <a:r>
              <a:rPr lang="en-US" altLang="en-US" b="1" dirty="0" smtClean="0">
                <a:sym typeface="Symbol" pitchFamily="18" charset="2"/>
              </a:rPr>
              <a:t>f(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i</a:t>
            </a:r>
            <a:r>
              <a:rPr lang="en-US" altLang="en-US" b="1" dirty="0" err="1" smtClean="0">
                <a:sym typeface="Symbol" pitchFamily="18" charset="2"/>
              </a:rPr>
              <a:t>,t</a:t>
            </a:r>
            <a:r>
              <a:rPr lang="en-US" altLang="en-US" b="1" dirty="0" smtClean="0">
                <a:sym typeface="Symbol" pitchFamily="18" charset="2"/>
              </a:rPr>
              <a:t>) = 0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	          </a:t>
            </a:r>
            <a:r>
              <a:rPr lang="en-US" altLang="en-US" dirty="0" smtClean="0">
                <a:sym typeface="Symbol" pitchFamily="18" charset="2"/>
              </a:rPr>
              <a:t>   </a:t>
            </a:r>
            <a:r>
              <a:rPr lang="en-US" altLang="en-US" b="1" i="1" dirty="0" smtClean="0">
                <a:solidFill>
                  <a:srgbClr val="FF0000"/>
                </a:solidFill>
                <a:sym typeface="Symbol" pitchFamily="18" charset="2"/>
              </a:rPr>
              <a:t>Non-Holonomic Constraints</a:t>
            </a:r>
            <a:endParaRPr lang="en-US" altLang="en-US" dirty="0" smtClean="0">
              <a:sym typeface="Symbol" pitchFamily="18" charset="2"/>
            </a:endParaRP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Example of 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Non-Holonomic Constraint</a:t>
            </a:r>
            <a:r>
              <a:rPr lang="en-US" altLang="en-US" dirty="0" smtClean="0">
                <a:sym typeface="Symbol" pitchFamily="18" charset="2"/>
              </a:rPr>
              <a:t>: Particle confined to surface of rigid sphere, radius </a:t>
            </a:r>
            <a:r>
              <a:rPr lang="en-US" altLang="en-US" b="1" dirty="0" smtClean="0">
                <a:sym typeface="Symbol" pitchFamily="18" charset="2"/>
              </a:rPr>
              <a:t>a</a:t>
            </a:r>
            <a:r>
              <a:rPr lang="en-US" altLang="en-US" dirty="0" smtClean="0">
                <a:sym typeface="Symbol" pitchFamily="18" charset="2"/>
              </a:rPr>
              <a:t>: 	 </a:t>
            </a:r>
            <a:r>
              <a:rPr lang="en-US" altLang="en-US" b="1" dirty="0" smtClean="0">
                <a:sym typeface="Symbol" pitchFamily="18" charset="2"/>
              </a:rPr>
              <a:t>r</a:t>
            </a:r>
            <a:r>
              <a:rPr lang="en-US" altLang="en-US" b="1" baseline="30000" dirty="0" smtClean="0">
                <a:sym typeface="Symbol" pitchFamily="18" charset="2"/>
              </a:rPr>
              <a:t>2</a:t>
            </a:r>
            <a:r>
              <a:rPr lang="en-US" altLang="en-US" b="1" dirty="0" smtClean="0">
                <a:sym typeface="Symbol" pitchFamily="18" charset="2"/>
              </a:rPr>
              <a:t> - a</a:t>
            </a:r>
            <a:r>
              <a:rPr lang="en-US" altLang="en-US" b="1" baseline="30000" dirty="0" smtClean="0">
                <a:sym typeface="Symbol" pitchFamily="18" charset="2"/>
              </a:rPr>
              <a:t>2</a:t>
            </a:r>
            <a:r>
              <a:rPr lang="en-US" altLang="en-US" b="1" dirty="0" smtClean="0">
                <a:sym typeface="Symbol" pitchFamily="18" charset="2"/>
              </a:rPr>
              <a:t>     0 </a:t>
            </a: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Time dependent constraints: 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          </a:t>
            </a:r>
            <a:r>
              <a:rPr lang="en-US" altLang="en-US" b="1" i="1" dirty="0" err="1" smtClean="0">
                <a:solidFill>
                  <a:srgbClr val="9900CC"/>
                </a:solidFill>
                <a:sym typeface="Symbol" pitchFamily="18" charset="2"/>
              </a:rPr>
              <a:t>Rhenomic</a:t>
            </a:r>
            <a:r>
              <a:rPr lang="en-US" altLang="en-US" b="1" i="1" dirty="0" smtClean="0">
                <a:solidFill>
                  <a:srgbClr val="9900CC"/>
                </a:solidFill>
                <a:sym typeface="Symbol" pitchFamily="18" charset="2"/>
              </a:rPr>
              <a:t> or </a:t>
            </a:r>
            <a:r>
              <a:rPr lang="en-US" altLang="en-US" b="1" i="1" dirty="0" err="1" smtClean="0">
                <a:solidFill>
                  <a:srgbClr val="9900CC"/>
                </a:solidFill>
                <a:sym typeface="Symbol" pitchFamily="18" charset="2"/>
              </a:rPr>
              <a:t>Rhenomous</a:t>
            </a:r>
            <a:r>
              <a:rPr lang="en-US" altLang="en-US" b="1" i="1" dirty="0" smtClean="0">
                <a:solidFill>
                  <a:srgbClr val="9900CC"/>
                </a:solidFill>
                <a:sym typeface="Symbol" pitchFamily="18" charset="2"/>
              </a:rPr>
              <a:t> Constraints</a:t>
            </a:r>
            <a:r>
              <a:rPr lang="en-US" altLang="en-US" dirty="0" smtClean="0">
                <a:solidFill>
                  <a:srgbClr val="9900CC"/>
                </a:solidFill>
                <a:sym typeface="Symbol" pitchFamily="18" charset="2"/>
              </a:rPr>
              <a:t>.</a:t>
            </a:r>
            <a:endParaRPr lang="en-US" altLang="en-US" dirty="0" smtClean="0">
              <a:sym typeface="Symbol" pitchFamily="18" charset="2"/>
            </a:endParaRP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If constraint </a:t>
            </a:r>
            <a:r>
              <a:rPr lang="en-US" altLang="en-US" dirty="0" err="1" smtClean="0">
                <a:sym typeface="Symbol" pitchFamily="18" charset="2"/>
              </a:rPr>
              <a:t>eqtns</a:t>
            </a:r>
            <a:r>
              <a:rPr lang="en-US" altLang="en-US" dirty="0" smtClean="0">
                <a:sym typeface="Symbol" pitchFamily="18" charset="2"/>
              </a:rPr>
              <a:t> don’t explicitly contain time:   </a:t>
            </a:r>
            <a:r>
              <a:rPr lang="en-US" altLang="en-US" b="1" dirty="0" smtClean="0">
                <a:sym typeface="Symbol" pitchFamily="18" charset="2"/>
              </a:rPr>
              <a:t> 	</a:t>
            </a:r>
            <a:r>
              <a:rPr lang="en-US" altLang="en-US" b="1" i="1" dirty="0" smtClean="0">
                <a:solidFill>
                  <a:srgbClr val="A50021"/>
                </a:solidFill>
                <a:sym typeface="Symbol" pitchFamily="18" charset="2"/>
              </a:rPr>
              <a:t>Fixed or </a:t>
            </a:r>
            <a:r>
              <a:rPr lang="en-US" altLang="en-US" b="1" i="1" dirty="0" err="1" smtClean="0">
                <a:solidFill>
                  <a:srgbClr val="A50021"/>
                </a:solidFill>
                <a:sym typeface="Symbol" pitchFamily="18" charset="2"/>
              </a:rPr>
              <a:t>Scleronomic</a:t>
            </a:r>
            <a:r>
              <a:rPr lang="en-US" altLang="en-US" b="1" i="1" dirty="0" smtClean="0">
                <a:solidFill>
                  <a:srgbClr val="A50021"/>
                </a:solidFill>
                <a:sym typeface="Symbol" pitchFamily="18" charset="2"/>
              </a:rPr>
              <a:t> or </a:t>
            </a:r>
            <a:r>
              <a:rPr lang="en-US" altLang="en-US" b="1" i="1" dirty="0">
                <a:solidFill>
                  <a:srgbClr val="A50021"/>
                </a:solidFill>
                <a:sym typeface="Symbol" pitchFamily="18" charset="2"/>
              </a:rPr>
              <a:t> </a:t>
            </a:r>
            <a:r>
              <a:rPr lang="en-US" altLang="en-US" b="1" i="1" dirty="0" err="1" smtClean="0">
                <a:solidFill>
                  <a:srgbClr val="A50021"/>
                </a:solidFill>
                <a:sym typeface="Symbol" pitchFamily="18" charset="2"/>
              </a:rPr>
              <a:t>Scleronomous</a:t>
            </a:r>
            <a:r>
              <a:rPr lang="en-US" altLang="en-US" b="1" i="1" dirty="0" smtClean="0">
                <a:solidFill>
                  <a:srgbClr val="A50021"/>
                </a:solidFill>
                <a:sym typeface="Symbol" pitchFamily="18" charset="2"/>
              </a:rPr>
              <a:t> </a:t>
            </a:r>
            <a:r>
              <a:rPr lang="en-US" altLang="en-US" b="1" i="1" dirty="0" smtClean="0">
                <a:solidFill>
                  <a:srgbClr val="A50021"/>
                </a:solidFill>
                <a:sym typeface="Symbol" pitchFamily="18" charset="2"/>
              </a:rPr>
              <a:t>Constraints</a:t>
            </a:r>
            <a:r>
              <a:rPr lang="en-US" altLang="en-US" dirty="0" smtClean="0">
                <a:solidFill>
                  <a:srgbClr val="A50021"/>
                </a:solidFill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213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266700"/>
            <a:ext cx="8991600" cy="638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42863"/>
            <a:ext cx="906780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0650" y="533400"/>
            <a:ext cx="91598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3" y="228600"/>
            <a:ext cx="10591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838200"/>
            <a:ext cx="9220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413" y="3276600"/>
            <a:ext cx="30003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9752013" cy="613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2850" y="779463"/>
            <a:ext cx="9453563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0613" y="152400"/>
            <a:ext cx="66548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304800"/>
            <a:ext cx="8686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5213" y="2055813"/>
            <a:ext cx="3048000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3" y="457200"/>
            <a:ext cx="10026650" cy="64008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Difficulties constraints introduce in problems:</a:t>
            </a:r>
            <a:endParaRPr lang="en-US" altLang="en-US" b="1" dirty="0" smtClean="0">
              <a:sym typeface="Symbol" pitchFamily="18" charset="2"/>
            </a:endParaRP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1.</a:t>
            </a:r>
            <a:r>
              <a:rPr lang="en-US" altLang="en-US" dirty="0" smtClean="0">
                <a:sym typeface="Symbol" pitchFamily="18" charset="2"/>
              </a:rPr>
              <a:t> Coordinates </a:t>
            </a:r>
            <a:r>
              <a:rPr lang="en-US" altLang="en-US" b="1" dirty="0" err="1" smtClean="0">
                <a:sym typeface="Symbol" pitchFamily="18" charset="2"/>
              </a:rPr>
              <a:t>r</a:t>
            </a:r>
            <a:r>
              <a:rPr lang="en-US" altLang="en-US" b="1" baseline="-25000" dirty="0" err="1" smtClean="0">
                <a:sym typeface="Symbol" pitchFamily="18" charset="2"/>
              </a:rPr>
              <a:t>i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are no longer all independent. 		Connected by constraint </a:t>
            </a:r>
            <a:r>
              <a:rPr lang="en-US" altLang="en-US" dirty="0" err="1" smtClean="0">
                <a:sym typeface="Symbol" pitchFamily="18" charset="2"/>
              </a:rPr>
              <a:t>eqtns</a:t>
            </a:r>
            <a:r>
              <a:rPr lang="en-US" altLang="en-US" dirty="0" smtClean="0">
                <a:sym typeface="Symbol" pitchFamily="18" charset="2"/>
              </a:rPr>
              <a:t>.</a:t>
            </a:r>
          </a:p>
          <a:p>
            <a:pPr algn="just" eaLnBrk="1" hangingPunct="1">
              <a:buFontTx/>
              <a:buNone/>
            </a:pPr>
            <a:r>
              <a:rPr lang="en-US" altLang="en-US" b="1" dirty="0" smtClean="0">
                <a:sym typeface="Symbol" pitchFamily="18" charset="2"/>
              </a:rPr>
              <a:t>	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2.</a:t>
            </a:r>
            <a:r>
              <a:rPr lang="en-US" altLang="en-US" dirty="0" smtClean="0">
                <a:sym typeface="Symbol" pitchFamily="18" charset="2"/>
              </a:rPr>
              <a:t> To apply Newton’s 2</a:t>
            </a:r>
            <a:r>
              <a:rPr lang="en-US" altLang="en-US" baseline="30000" dirty="0" smtClean="0">
                <a:sym typeface="Symbol" pitchFamily="18" charset="2"/>
              </a:rPr>
              <a:t>nd</a:t>
            </a:r>
            <a:r>
              <a:rPr lang="en-US" altLang="en-US" dirty="0" smtClean="0">
                <a:sym typeface="Symbol" pitchFamily="18" charset="2"/>
              </a:rPr>
              <a:t> Law, need </a:t>
            </a:r>
            <a:r>
              <a:rPr lang="en-US" altLang="en-US" b="1" i="1" dirty="0" smtClean="0">
                <a:solidFill>
                  <a:srgbClr val="0000FF"/>
                </a:solidFill>
                <a:sym typeface="Symbol" pitchFamily="18" charset="2"/>
              </a:rPr>
              <a:t>TOTAL</a:t>
            </a:r>
            <a:r>
              <a:rPr lang="en-US" altLang="en-US" b="1" i="1" dirty="0" smtClean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force acting on each particle. Forces of constraint aren’t always known or easily calculated. 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 	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With constraints, it’s often difficult to </a:t>
            </a:r>
            <a:r>
              <a:rPr lang="en-US" altLang="en-US" b="1" i="1" u="sng" dirty="0" smtClean="0">
                <a:solidFill>
                  <a:srgbClr val="FF0000"/>
                </a:solidFill>
                <a:sym typeface="Symbol" pitchFamily="18" charset="2"/>
              </a:rPr>
              <a:t>directly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 apply Newton’s 2</a:t>
            </a:r>
            <a:r>
              <a:rPr lang="en-US" altLang="en-US" b="1" baseline="30000" dirty="0" smtClean="0">
                <a:solidFill>
                  <a:srgbClr val="FF0000"/>
                </a:solidFill>
                <a:sym typeface="Symbol" pitchFamily="18" charset="2"/>
              </a:rPr>
              <a:t>nd</a:t>
            </a:r>
            <a:r>
              <a:rPr lang="en-US" altLang="en-US" b="1" dirty="0" smtClean="0">
                <a:solidFill>
                  <a:srgbClr val="FF0000"/>
                </a:solidFill>
                <a:sym typeface="Symbol" pitchFamily="18" charset="2"/>
              </a:rPr>
              <a:t> Law.</a:t>
            </a:r>
          </a:p>
          <a:p>
            <a:pPr algn="just" eaLnBrk="1" hangingPunct="1">
              <a:buFontTx/>
              <a:buNone/>
            </a:pPr>
            <a:r>
              <a:rPr lang="en-US" altLang="en-US" dirty="0" smtClean="0">
                <a:sym typeface="Symbol" pitchFamily="18" charset="2"/>
              </a:rPr>
              <a:t>	Put another way: </a:t>
            </a:r>
            <a:r>
              <a:rPr lang="en-US" altLang="en-US" b="1" dirty="0" smtClean="0">
                <a:solidFill>
                  <a:srgbClr val="A50021"/>
                </a:solidFill>
                <a:sym typeface="Symbol" pitchFamily="18" charset="2"/>
              </a:rPr>
              <a:t>Forces of constraint are often among the unknowns of the problem!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5"/>
          <p:cNvSpPr txBox="1">
            <a:spLocks noChangeArrowheads="1"/>
          </p:cNvSpPr>
          <p:nvPr/>
        </p:nvSpPr>
        <p:spPr bwMode="auto">
          <a:xfrm>
            <a:off x="5688013" y="381000"/>
            <a:ext cx="1108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>
                <a:solidFill>
                  <a:srgbClr val="FF3300"/>
                </a:solidFill>
                <a:latin typeface="Euphemia" pitchFamily="34" charset="0"/>
              </a:rPr>
              <a:t>Solution!</a:t>
            </a:r>
            <a:endParaRPr lang="en-US" altLang="en-US">
              <a:latin typeface="Euphemia" pitchFamily="34" charset="0"/>
            </a:endParaRPr>
          </a:p>
        </p:txBody>
      </p:sp>
      <p:pic>
        <p:nvPicPr>
          <p:cNvPr id="158723" name="Picture 9" descr="BeadWi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3813" y="685800"/>
            <a:ext cx="39624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4" name="Picture 10" descr="BeadWir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800" y="2438400"/>
            <a:ext cx="40449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5" name="Picture 11" descr="BeadWir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02413" y="1066800"/>
            <a:ext cx="406876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6" name="Picture 12" descr="BeadWire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4013" y="4267200"/>
            <a:ext cx="393541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990600"/>
            <a:ext cx="10483850" cy="4400550"/>
          </a:xfrm>
        </p:spPr>
        <p:txBody>
          <a:bodyPr/>
          <a:lstStyle/>
          <a:p>
            <a:pPr eaLnBrk="1" hangingPunct="1"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Consider the double pulley system shown. Use the coordinates indicated &amp; determine the eqtns of motion.</a:t>
            </a:r>
          </a:p>
          <a:p>
            <a:pPr eaLnBrk="1" hangingPunct="1">
              <a:tabLst>
                <a:tab pos="1600200" algn="l"/>
              </a:tabLst>
            </a:pPr>
            <a:endParaRPr lang="en-US" altLang="en-US" sz="2600" smtClean="0">
              <a:sym typeface="Symbol" pitchFamily="18" charset="2"/>
            </a:endParaRPr>
          </a:p>
        </p:txBody>
      </p:sp>
      <p:pic>
        <p:nvPicPr>
          <p:cNvPr id="159747" name="Picture 7" descr="Ch1F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1613" y="2057400"/>
            <a:ext cx="4789487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5"/>
          <p:cNvSpPr txBox="1">
            <a:spLocks noChangeArrowheads="1"/>
          </p:cNvSpPr>
          <p:nvPr/>
        </p:nvSpPr>
        <p:spPr bwMode="auto">
          <a:xfrm>
            <a:off x="4875213" y="152400"/>
            <a:ext cx="2955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5400" b="1">
                <a:solidFill>
                  <a:srgbClr val="FF3300"/>
                </a:solidFill>
                <a:latin typeface="Euphemia" pitchFamily="34" charset="0"/>
              </a:rPr>
              <a:t>Solution!</a:t>
            </a:r>
            <a:endParaRPr lang="en-US" altLang="en-US" sz="5400">
              <a:latin typeface="Euphemia" pitchFamily="34" charset="0"/>
            </a:endParaRPr>
          </a:p>
        </p:txBody>
      </p:sp>
      <p:pic>
        <p:nvPicPr>
          <p:cNvPr id="160771" name="Picture 9" descr="DblPe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0013" y="1447800"/>
            <a:ext cx="47148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2" name="Picture 10" descr="DblPend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6013" y="1143000"/>
            <a:ext cx="538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17613" y="0"/>
            <a:ext cx="10360025" cy="685800"/>
          </a:xfrm>
        </p:spPr>
        <p:txBody>
          <a:bodyPr/>
          <a:lstStyle/>
          <a:p>
            <a:pPr eaLnBrk="1" hangingPunct="1"/>
            <a:r>
              <a:rPr lang="en-US" altLang="en-US" sz="2800" b="1" smtClean="0">
                <a:solidFill>
                  <a:srgbClr val="FF3300"/>
                </a:solidFill>
                <a:sym typeface="Times New Roman" pitchFamily="18" charset="0"/>
              </a:rPr>
              <a:t>Variational Principles &amp; Lagrange’s Eqtns</a:t>
            </a:r>
            <a:endParaRPr lang="en-US" altLang="en-US" b="1" smtClean="0">
              <a:sym typeface="Times New Roman" pitchFamily="18" charset="0"/>
            </a:endParaRPr>
          </a:p>
        </p:txBody>
      </p:sp>
      <p:sp>
        <p:nvSpPr>
          <p:cNvPr id="1617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1413" y="838200"/>
            <a:ext cx="10753725" cy="5791200"/>
          </a:xfrm>
        </p:spPr>
        <p:txBody>
          <a:bodyPr/>
          <a:lstStyle/>
          <a:p>
            <a:pPr algn="ctr" eaLnBrk="1" hangingPunct="1">
              <a:buFontTx/>
              <a:buNone/>
              <a:tabLst>
                <a:tab pos="1600200" algn="l"/>
              </a:tabLst>
            </a:pPr>
            <a:r>
              <a:rPr lang="en-US" altLang="en-US" b="1" smtClean="0">
                <a:solidFill>
                  <a:srgbClr val="0000FF"/>
                </a:solidFill>
                <a:sym typeface="Symbol" pitchFamily="18" charset="2"/>
              </a:rPr>
              <a:t>Hamilton’s Principle</a:t>
            </a:r>
          </a:p>
          <a:p>
            <a:pPr eaLnBrk="1" hangingPunct="1">
              <a:lnSpc>
                <a:spcPct val="150000"/>
              </a:lnSpc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Our derivation of Lagrange’s Eqtns from D’Alembert’s Principle: Used Virtual Work - </a:t>
            </a:r>
            <a:r>
              <a:rPr lang="en-US" altLang="en-US" sz="2600" b="1" i="1" u="sng" smtClean="0">
                <a:solidFill>
                  <a:srgbClr val="006600"/>
                </a:solidFill>
                <a:sym typeface="Symbol" pitchFamily="18" charset="2"/>
              </a:rPr>
              <a:t>A Differential Principle.</a:t>
            </a:r>
            <a:r>
              <a:rPr lang="en-US" altLang="en-US" sz="2600" b="1" i="1" smtClean="0">
                <a:sym typeface="Symbol" pitchFamily="18" charset="2"/>
              </a:rPr>
              <a:t>  </a:t>
            </a:r>
            <a:r>
              <a:rPr lang="en-US" altLang="en-US" sz="2600" smtClean="0">
                <a:sym typeface="Symbol" pitchFamily="18" charset="2"/>
              </a:rPr>
              <a:t>(A</a:t>
            </a:r>
            <a:r>
              <a:rPr lang="en-US" altLang="en-US" sz="2600" b="1" i="1" smtClean="0">
                <a:sym typeface="Symbol" pitchFamily="18" charset="2"/>
              </a:rPr>
              <a:t> </a:t>
            </a:r>
            <a:r>
              <a:rPr lang="en-US" altLang="en-US" sz="2600" b="1" i="1" u="sng" smtClean="0">
                <a:solidFill>
                  <a:srgbClr val="9900CC"/>
                </a:solidFill>
                <a:sym typeface="Symbol" pitchFamily="18" charset="2"/>
              </a:rPr>
              <a:t>LOCAL</a:t>
            </a:r>
            <a:r>
              <a:rPr lang="en-US" altLang="en-US" sz="2600" b="1" i="1" smtClean="0">
                <a:sym typeface="Symbol" pitchFamily="18" charset="2"/>
              </a:rPr>
              <a:t> </a:t>
            </a:r>
            <a:r>
              <a:rPr lang="en-US" altLang="en-US" sz="2600" smtClean="0">
                <a:sym typeface="Symbol" pitchFamily="18" charset="2"/>
              </a:rPr>
              <a:t>principle).</a:t>
            </a:r>
            <a:endParaRPr lang="en-US" altLang="en-US" sz="2600" b="1" i="1" smtClean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Here: An alternate derivation from </a:t>
            </a:r>
            <a:r>
              <a:rPr lang="en-US" altLang="en-US" sz="2600" b="1" smtClean="0">
                <a:solidFill>
                  <a:srgbClr val="0000FF"/>
                </a:solidFill>
                <a:sym typeface="Symbol" pitchFamily="18" charset="2"/>
              </a:rPr>
              <a:t>Hamilton’s Principle</a:t>
            </a:r>
            <a:r>
              <a:rPr lang="en-US" altLang="en-US" sz="2600" b="1" smtClean="0">
                <a:solidFill>
                  <a:schemeClr val="accent2"/>
                </a:solidFill>
                <a:sym typeface="Symbol" pitchFamily="18" charset="2"/>
              </a:rPr>
              <a:t>:</a:t>
            </a:r>
            <a:r>
              <a:rPr lang="en-US" altLang="en-US" sz="2600" smtClean="0">
                <a:sym typeface="Symbol" pitchFamily="18" charset="2"/>
              </a:rPr>
              <a:t> </a:t>
            </a:r>
            <a:r>
              <a:rPr lang="en-US" altLang="en-US" sz="2600" b="1" i="1" u="sng" smtClean="0">
                <a:solidFill>
                  <a:srgbClr val="006600"/>
                </a:solidFill>
                <a:sym typeface="Symbol" pitchFamily="18" charset="2"/>
              </a:rPr>
              <a:t>An Integral (or Variational) Principle</a:t>
            </a:r>
            <a:r>
              <a:rPr lang="en-US" altLang="en-US" sz="2600" b="1" i="1" smtClean="0">
                <a:sym typeface="Symbol" pitchFamily="18" charset="2"/>
              </a:rPr>
              <a:t> </a:t>
            </a:r>
            <a:r>
              <a:rPr lang="en-US" altLang="en-US" sz="2600" smtClean="0">
                <a:sym typeface="Symbol" pitchFamily="18" charset="2"/>
              </a:rPr>
              <a:t>(A </a:t>
            </a:r>
            <a:r>
              <a:rPr lang="en-US" altLang="en-US" sz="2600" b="1" i="1" u="sng" smtClean="0">
                <a:solidFill>
                  <a:srgbClr val="9900CC"/>
                </a:solidFill>
                <a:sym typeface="Symbol" pitchFamily="18" charset="2"/>
              </a:rPr>
              <a:t>GLOBAL</a:t>
            </a:r>
            <a:r>
              <a:rPr lang="en-US" altLang="en-US" sz="2600" smtClean="0">
                <a:sym typeface="Symbol" pitchFamily="18" charset="2"/>
              </a:rPr>
              <a:t> principle). More general than D’Alembert’s Principle.</a:t>
            </a:r>
            <a:endParaRPr lang="en-US" altLang="en-US" sz="2600" b="1" i="1" smtClean="0">
              <a:sym typeface="Symbol" pitchFamily="18" charset="2"/>
            </a:endParaRPr>
          </a:p>
          <a:p>
            <a:pPr lvl="1" eaLnBrk="1" hangingPunct="1">
              <a:lnSpc>
                <a:spcPct val="150000"/>
              </a:lnSpc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Based on techniques from the </a:t>
            </a:r>
            <a:r>
              <a:rPr lang="en-US" altLang="en-US" sz="2600" b="1" smtClean="0">
                <a:solidFill>
                  <a:srgbClr val="FF3300"/>
                </a:solidFill>
                <a:sym typeface="Symbol" pitchFamily="18" charset="2"/>
              </a:rPr>
              <a:t>Calculus of Variations</a:t>
            </a:r>
            <a:r>
              <a:rPr lang="en-US" altLang="en-US" sz="2600" smtClean="0">
                <a:sym typeface="Symbol" pitchFamily="18" charset="2"/>
              </a:rPr>
              <a:t>. </a:t>
            </a:r>
          </a:p>
          <a:p>
            <a:pPr lvl="1" eaLnBrk="1" hangingPunct="1">
              <a:lnSpc>
                <a:spcPct val="150000"/>
              </a:lnSpc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Brief discussion of derivation &amp; of Calculus of Variations. More details: See the text! 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381000"/>
            <a:ext cx="10483850" cy="6096000"/>
          </a:xfrm>
        </p:spPr>
        <p:txBody>
          <a:bodyPr/>
          <a:lstStyle/>
          <a:p>
            <a:pPr algn="just" eaLnBrk="1" hangingPunct="1">
              <a:tabLst>
                <a:tab pos="1600200" algn="l"/>
              </a:tabLst>
            </a:pPr>
            <a:r>
              <a:rPr lang="en-US" altLang="en-US" b="1" smtClean="0">
                <a:solidFill>
                  <a:srgbClr val="FF3300"/>
                </a:solidFill>
                <a:sym typeface="Symbol" pitchFamily="18" charset="2"/>
              </a:rPr>
              <a:t>System</a:t>
            </a:r>
            <a:r>
              <a:rPr lang="en-US" altLang="en-US" b="1" smtClean="0">
                <a:sym typeface="Symbol" pitchFamily="18" charset="2"/>
              </a:rPr>
              <a:t>:</a:t>
            </a:r>
            <a:r>
              <a:rPr lang="en-US" altLang="en-US" smtClean="0">
                <a:sym typeface="Symbol" pitchFamily="18" charset="2"/>
              </a:rPr>
              <a:t> </a:t>
            </a:r>
            <a:r>
              <a:rPr lang="en-US" altLang="en-US" b="1" smtClean="0">
                <a:sym typeface="Symbol" pitchFamily="18" charset="2"/>
              </a:rPr>
              <a:t>n</a:t>
            </a:r>
            <a:r>
              <a:rPr lang="en-US" altLang="en-US" smtClean="0">
                <a:sym typeface="Symbol" pitchFamily="18" charset="2"/>
              </a:rPr>
              <a:t> generalized coordinates </a:t>
            </a:r>
            <a:r>
              <a:rPr lang="en-US" altLang="en-US" b="1" smtClean="0">
                <a:sym typeface="Symbol" pitchFamily="18" charset="2"/>
              </a:rPr>
              <a:t>q</a:t>
            </a:r>
            <a:r>
              <a:rPr lang="en-US" altLang="en-US" b="1" baseline="-25000" smtClean="0">
                <a:sym typeface="Symbol" pitchFamily="18" charset="2"/>
              </a:rPr>
              <a:t>1</a:t>
            </a:r>
            <a:r>
              <a:rPr lang="en-US" altLang="en-US" b="1" smtClean="0">
                <a:sym typeface="Symbol" pitchFamily="18" charset="2"/>
              </a:rPr>
              <a:t>,q</a:t>
            </a:r>
            <a:r>
              <a:rPr lang="en-US" altLang="en-US" b="1" baseline="-25000" smtClean="0">
                <a:sym typeface="Symbol" pitchFamily="18" charset="2"/>
              </a:rPr>
              <a:t>2</a:t>
            </a:r>
            <a:r>
              <a:rPr lang="en-US" altLang="en-US" b="1" smtClean="0">
                <a:sym typeface="Symbol" pitchFamily="18" charset="2"/>
              </a:rPr>
              <a:t>,q</a:t>
            </a:r>
            <a:r>
              <a:rPr lang="en-US" altLang="en-US" b="1" baseline="-25000" smtClean="0">
                <a:sym typeface="Symbol" pitchFamily="18" charset="2"/>
              </a:rPr>
              <a:t>3</a:t>
            </a:r>
            <a:r>
              <a:rPr lang="en-US" altLang="en-US" b="1" smtClean="0">
                <a:sym typeface="Symbol" pitchFamily="18" charset="2"/>
              </a:rPr>
              <a:t>,..q</a:t>
            </a:r>
            <a:r>
              <a:rPr lang="en-US" altLang="en-US" b="1" baseline="-25000" smtClean="0">
                <a:sym typeface="Symbol" pitchFamily="18" charset="2"/>
              </a:rPr>
              <a:t>n</a:t>
            </a:r>
            <a:r>
              <a:rPr lang="en-US" altLang="en-US" smtClean="0">
                <a:sym typeface="Symbol" pitchFamily="18" charset="2"/>
              </a:rPr>
              <a:t>.</a:t>
            </a:r>
          </a:p>
          <a:p>
            <a:pPr lvl="1" algn="just" eaLnBrk="1" hangingPunct="1">
              <a:tabLst>
                <a:tab pos="1600200" algn="l"/>
              </a:tabLst>
            </a:pPr>
            <a:r>
              <a:rPr lang="en-US" altLang="en-US" sz="2800" smtClean="0">
                <a:sym typeface="Symbol" pitchFamily="18" charset="2"/>
              </a:rPr>
              <a:t>At time </a:t>
            </a:r>
            <a:r>
              <a:rPr lang="en-US" altLang="en-US" sz="2800" b="1" smtClean="0">
                <a:sym typeface="Symbol" pitchFamily="18" charset="2"/>
              </a:rPr>
              <a:t>t</a:t>
            </a:r>
            <a:r>
              <a:rPr lang="en-US" altLang="en-US" sz="2800" b="1" baseline="-25000" smtClean="0">
                <a:sym typeface="Symbol" pitchFamily="18" charset="2"/>
              </a:rPr>
              <a:t>1</a:t>
            </a:r>
            <a:r>
              <a:rPr lang="en-US" altLang="en-US" sz="2800" smtClean="0">
                <a:sym typeface="Symbol" pitchFamily="18" charset="2"/>
              </a:rPr>
              <a:t>: These all have some value.  </a:t>
            </a:r>
          </a:p>
          <a:p>
            <a:pPr lvl="1" algn="just" eaLnBrk="1" hangingPunct="1">
              <a:tabLst>
                <a:tab pos="1600200" algn="l"/>
              </a:tabLst>
            </a:pPr>
            <a:r>
              <a:rPr lang="en-US" altLang="en-US" sz="2800" smtClean="0">
                <a:sym typeface="Symbol" pitchFamily="18" charset="2"/>
              </a:rPr>
              <a:t>At a later time </a:t>
            </a:r>
            <a:r>
              <a:rPr lang="en-US" altLang="en-US" sz="2800" b="1" smtClean="0">
                <a:sym typeface="Symbol" pitchFamily="18" charset="2"/>
              </a:rPr>
              <a:t>t</a:t>
            </a:r>
            <a:r>
              <a:rPr lang="en-US" altLang="en-US" sz="2800" b="1" baseline="-25000" smtClean="0">
                <a:sym typeface="Symbol" pitchFamily="18" charset="2"/>
              </a:rPr>
              <a:t>2</a:t>
            </a:r>
            <a:r>
              <a:rPr lang="en-US" altLang="en-US" sz="2800" smtClean="0">
                <a:sym typeface="Symbol" pitchFamily="18" charset="2"/>
              </a:rPr>
              <a:t>: They have changed according to the eqtns of motion &amp; all have some other value.</a:t>
            </a:r>
          </a:p>
          <a:p>
            <a:pPr algn="just" eaLnBrk="1" hangingPunct="1">
              <a:tabLst>
                <a:tab pos="1600200" algn="l"/>
              </a:tabLst>
            </a:pPr>
            <a:r>
              <a:rPr lang="en-US" altLang="en-US" b="1" smtClean="0">
                <a:solidFill>
                  <a:srgbClr val="0000FF"/>
                </a:solidFill>
                <a:sym typeface="Symbol" pitchFamily="18" charset="2"/>
              </a:rPr>
              <a:t>System Configuration:</a:t>
            </a:r>
            <a:r>
              <a:rPr lang="en-US" altLang="en-US" smtClean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smtClean="0">
                <a:sym typeface="Symbol" pitchFamily="18" charset="2"/>
              </a:rPr>
              <a:t>A point in </a:t>
            </a:r>
            <a:r>
              <a:rPr lang="en-US" altLang="en-US" b="1" smtClean="0">
                <a:sym typeface="Symbol" pitchFamily="18" charset="2"/>
              </a:rPr>
              <a:t>n</a:t>
            </a:r>
            <a:r>
              <a:rPr lang="en-US" altLang="en-US" smtClean="0">
                <a:sym typeface="Symbol" pitchFamily="18" charset="2"/>
              </a:rPr>
              <a:t>-dimensional space (“</a:t>
            </a:r>
            <a:r>
              <a:rPr lang="en-US" altLang="en-US" b="1" i="1" smtClean="0">
                <a:solidFill>
                  <a:srgbClr val="9900CC"/>
                </a:solidFill>
                <a:sym typeface="Symbol" pitchFamily="18" charset="2"/>
              </a:rPr>
              <a:t>Configuration Space</a:t>
            </a:r>
            <a:r>
              <a:rPr lang="en-US" altLang="en-US" smtClean="0">
                <a:sym typeface="Symbol" pitchFamily="18" charset="2"/>
              </a:rPr>
              <a:t>”), with</a:t>
            </a:r>
            <a:r>
              <a:rPr lang="en-US" altLang="en-US" b="1" smtClean="0">
                <a:sym typeface="Symbol" pitchFamily="18" charset="2"/>
              </a:rPr>
              <a:t> q</a:t>
            </a:r>
            <a:r>
              <a:rPr lang="en-US" altLang="en-US" b="1" baseline="-25000" smtClean="0">
                <a:sym typeface="Symbol" pitchFamily="18" charset="2"/>
              </a:rPr>
              <a:t>i</a:t>
            </a:r>
            <a:r>
              <a:rPr lang="en-US" altLang="en-US" b="1" smtClean="0">
                <a:sym typeface="Symbol" pitchFamily="18" charset="2"/>
              </a:rPr>
              <a:t> </a:t>
            </a:r>
            <a:r>
              <a:rPr lang="en-US" altLang="en-US" smtClean="0">
                <a:sym typeface="Symbol" pitchFamily="18" charset="2"/>
              </a:rPr>
              <a:t>as</a:t>
            </a:r>
            <a:r>
              <a:rPr lang="en-US" altLang="en-US" b="1" smtClean="0">
                <a:sym typeface="Symbol" pitchFamily="18" charset="2"/>
              </a:rPr>
              <a:t> n</a:t>
            </a:r>
            <a:r>
              <a:rPr lang="en-US" altLang="en-US" smtClean="0">
                <a:sym typeface="Symbol" pitchFamily="18" charset="2"/>
              </a:rPr>
              <a:t> coordinate “axes”.   </a:t>
            </a:r>
          </a:p>
          <a:p>
            <a:pPr lvl="1" algn="just" eaLnBrk="1" hangingPunct="1">
              <a:tabLst>
                <a:tab pos="1600200" algn="l"/>
              </a:tabLst>
            </a:pPr>
            <a:r>
              <a:rPr lang="en-US" altLang="en-US" sz="2800" smtClean="0">
                <a:sym typeface="Symbol" pitchFamily="18" charset="2"/>
              </a:rPr>
              <a:t>At time </a:t>
            </a:r>
            <a:r>
              <a:rPr lang="en-US" altLang="en-US" sz="2800" b="1" smtClean="0">
                <a:sym typeface="Symbol" pitchFamily="18" charset="2"/>
              </a:rPr>
              <a:t>t</a:t>
            </a:r>
            <a:r>
              <a:rPr lang="en-US" altLang="en-US" sz="2800" b="1" baseline="-25000" smtClean="0">
                <a:sym typeface="Symbol" pitchFamily="18" charset="2"/>
              </a:rPr>
              <a:t>1</a:t>
            </a:r>
            <a:r>
              <a:rPr lang="en-US" altLang="en-US" sz="2800" smtClean="0">
                <a:sym typeface="Symbol" pitchFamily="18" charset="2"/>
              </a:rPr>
              <a:t>: Configuration of System is represented by a point in this space.</a:t>
            </a:r>
          </a:p>
          <a:p>
            <a:pPr lvl="1" algn="just" eaLnBrk="1" hangingPunct="1">
              <a:tabLst>
                <a:tab pos="1600200" algn="l"/>
              </a:tabLst>
            </a:pPr>
            <a:r>
              <a:rPr lang="en-US" altLang="en-US" sz="2800" smtClean="0">
                <a:sym typeface="Symbol" pitchFamily="18" charset="2"/>
              </a:rPr>
              <a:t>At a later time </a:t>
            </a:r>
            <a:r>
              <a:rPr lang="en-US" altLang="en-US" sz="2800" b="1" smtClean="0">
                <a:sym typeface="Symbol" pitchFamily="18" charset="2"/>
              </a:rPr>
              <a:t>t</a:t>
            </a:r>
            <a:r>
              <a:rPr lang="en-US" altLang="en-US" sz="2800" b="1" baseline="-25000" smtClean="0">
                <a:sym typeface="Symbol" pitchFamily="18" charset="2"/>
              </a:rPr>
              <a:t>2</a:t>
            </a:r>
            <a:r>
              <a:rPr lang="en-US" altLang="en-US" sz="2800" smtClean="0">
                <a:sym typeface="Symbol" pitchFamily="18" charset="2"/>
              </a:rPr>
              <a:t>: Configuration of System has changed &amp; that point has moved (according to eqtns of motion) in this space.</a:t>
            </a:r>
          </a:p>
          <a:p>
            <a:pPr lvl="1" algn="just" eaLnBrk="1" hangingPunct="1">
              <a:tabLst>
                <a:tab pos="1600200" algn="l"/>
              </a:tabLst>
            </a:pPr>
            <a:r>
              <a:rPr lang="en-US" altLang="en-US" sz="2800" smtClean="0">
                <a:sym typeface="Symbol" pitchFamily="18" charset="2"/>
              </a:rPr>
              <a:t>Time dependence of System Configuration: The point representing this in Configuration Space traces out a path. 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266700"/>
            <a:ext cx="98298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381000"/>
            <a:ext cx="9677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182563"/>
            <a:ext cx="9601200" cy="637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227013"/>
            <a:ext cx="9296400" cy="632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188913"/>
            <a:ext cx="9296400" cy="63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533400"/>
            <a:ext cx="10360025" cy="1733550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sym typeface="Times New Roman" pitchFamily="18" charset="0"/>
              </a:rPr>
              <a:t>Generalized Coordinates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1295400"/>
            <a:ext cx="10360025" cy="5410200"/>
          </a:xfrm>
        </p:spPr>
        <p:txBody>
          <a:bodyPr rtlCol="0">
            <a:normAutofit lnSpcReduction="10000"/>
          </a:bodyPr>
          <a:lstStyle/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dirty="0">
                <a:sym typeface="Symbol" pitchFamily="18" charset="2"/>
              </a:rPr>
              <a:t>To handle the 1</a:t>
            </a:r>
            <a:r>
              <a:rPr lang="en-US" baseline="30000" dirty="0">
                <a:sym typeface="Symbol" pitchFamily="18" charset="2"/>
              </a:rPr>
              <a:t>st</a:t>
            </a:r>
            <a:r>
              <a:rPr lang="en-US" dirty="0">
                <a:sym typeface="Symbol" pitchFamily="18" charset="2"/>
              </a:rPr>
              <a:t> difficulty (with </a:t>
            </a:r>
            <a:r>
              <a:rPr lang="en-US" dirty="0" err="1">
                <a:sym typeface="Symbol" pitchFamily="18" charset="2"/>
              </a:rPr>
              <a:t>holonomic</a:t>
            </a:r>
            <a:r>
              <a:rPr lang="en-US" dirty="0">
                <a:sym typeface="Symbol" pitchFamily="18" charset="2"/>
              </a:rPr>
              <a:t> constraints), introduce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Generalized Coordinates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.</a:t>
            </a:r>
          </a:p>
          <a:p>
            <a:pPr marL="612648" lvl="1" indent="-246888" algn="just" eaLnBrk="1" fontAlgn="auto" hangingPunct="1">
              <a:spcAft>
                <a:spcPts val="0"/>
              </a:spcAft>
              <a:defRPr/>
            </a:pPr>
            <a:r>
              <a:rPr lang="en-US" dirty="0">
                <a:sym typeface="Symbol" pitchFamily="18" charset="2"/>
              </a:rPr>
              <a:t>Alternatives to usual Cartesian coordinates.</a:t>
            </a: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dirty="0">
                <a:sym typeface="Symbol" pitchFamily="18" charset="2"/>
              </a:rPr>
              <a:t>System (</a:t>
            </a:r>
            <a:r>
              <a:rPr lang="en-US" b="1" dirty="0">
                <a:sym typeface="Symbol" pitchFamily="18" charset="2"/>
              </a:rPr>
              <a:t>3d</a:t>
            </a:r>
            <a:r>
              <a:rPr lang="en-US" dirty="0">
                <a:sym typeface="Symbol" pitchFamily="18" charset="2"/>
              </a:rPr>
              <a:t>) </a:t>
            </a:r>
            <a:r>
              <a:rPr lang="en-US" b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particles &amp; no constraints.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			3N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Symbol" pitchFamily="18" charset="2"/>
              </a:rPr>
              <a:t>degrees of freedom 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sym typeface="Symbol" pitchFamily="18" charset="2"/>
              </a:rPr>
              <a:t>			</a:t>
            </a:r>
            <a:r>
              <a:rPr lang="en-US" sz="2400" dirty="0">
                <a:sym typeface="Symbol" pitchFamily="18" charset="2"/>
              </a:rPr>
              <a:t>(</a:t>
            </a:r>
            <a:r>
              <a:rPr lang="en-US" sz="2400" b="1" dirty="0">
                <a:sym typeface="Symbol" pitchFamily="18" charset="2"/>
              </a:rPr>
              <a:t>3N </a:t>
            </a:r>
            <a:r>
              <a:rPr lang="en-US" sz="2400" dirty="0">
                <a:sym typeface="Symbol" pitchFamily="18" charset="2"/>
              </a:rPr>
              <a:t>independent coordinates)</a:t>
            </a:r>
          </a:p>
          <a:p>
            <a:pPr marL="246888" indent="-246888" algn="just" eaLnBrk="1" fontAlgn="auto" hangingPunct="1">
              <a:spcAft>
                <a:spcPts val="0"/>
              </a:spcAft>
              <a:defRPr/>
            </a:pPr>
            <a:r>
              <a:rPr lang="en-US" dirty="0">
                <a:sym typeface="Symbol" pitchFamily="18" charset="2"/>
              </a:rPr>
              <a:t>With </a:t>
            </a:r>
            <a:r>
              <a:rPr lang="en-US" b="1" dirty="0">
                <a:sym typeface="Symbol" pitchFamily="18" charset="2"/>
              </a:rPr>
              <a:t>k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err="1">
                <a:sym typeface="Symbol" pitchFamily="18" charset="2"/>
              </a:rPr>
              <a:t>holonomic</a:t>
            </a:r>
            <a:r>
              <a:rPr lang="en-US" dirty="0">
                <a:sym typeface="Symbol" pitchFamily="18" charset="2"/>
              </a:rPr>
              <a:t> constraints, each expressed by </a:t>
            </a:r>
            <a:r>
              <a:rPr lang="en-US" dirty="0" err="1">
                <a:sym typeface="Symbol" pitchFamily="18" charset="2"/>
              </a:rPr>
              <a:t>eqtn</a:t>
            </a:r>
            <a:r>
              <a:rPr lang="en-US" dirty="0">
                <a:sym typeface="Symbol" pitchFamily="18" charset="2"/>
              </a:rPr>
              <a:t> of form: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Times New Roman" pitchFamily="18" charset="0"/>
              </a:rPr>
              <a:t>		f</a:t>
            </a:r>
            <a:r>
              <a:rPr lang="en-US" b="1" baseline="-25000" dirty="0">
                <a:sym typeface="Times New Roman" pitchFamily="18" charset="0"/>
              </a:rPr>
              <a:t>m</a:t>
            </a:r>
            <a:r>
              <a:rPr lang="en-US" b="1" dirty="0">
                <a:sym typeface="Times New Roman" pitchFamily="18" charset="0"/>
              </a:rPr>
              <a:t>(r</a:t>
            </a:r>
            <a:r>
              <a:rPr lang="en-US" b="1" baseline="-25000" dirty="0">
                <a:sym typeface="Times New Roman" pitchFamily="18" charset="0"/>
              </a:rPr>
              <a:t>1</a:t>
            </a:r>
            <a:r>
              <a:rPr lang="en-US" b="1" dirty="0">
                <a:sym typeface="Times New Roman" pitchFamily="18" charset="0"/>
              </a:rPr>
              <a:t>,r</a:t>
            </a:r>
            <a:r>
              <a:rPr lang="en-US" b="1" baseline="-25000" dirty="0">
                <a:sym typeface="Times New Roman" pitchFamily="18" charset="0"/>
              </a:rPr>
              <a:t>2</a:t>
            </a:r>
            <a:r>
              <a:rPr lang="en-US" b="1" dirty="0">
                <a:sym typeface="Times New Roman" pitchFamily="18" charset="0"/>
              </a:rPr>
              <a:t>,r</a:t>
            </a:r>
            <a:r>
              <a:rPr lang="en-US" b="1" baseline="-25000" dirty="0">
                <a:sym typeface="Times New Roman" pitchFamily="18" charset="0"/>
              </a:rPr>
              <a:t>3</a:t>
            </a:r>
            <a:r>
              <a:rPr lang="en-US" b="1" dirty="0">
                <a:sym typeface="Times New Roman" pitchFamily="18" charset="0"/>
              </a:rPr>
              <a:t>,…</a:t>
            </a:r>
            <a:r>
              <a:rPr lang="en-US" b="1" dirty="0" err="1">
                <a:sym typeface="Times New Roman" pitchFamily="18" charset="0"/>
              </a:rPr>
              <a:t>r</a:t>
            </a:r>
            <a:r>
              <a:rPr lang="en-US" b="1" baseline="-25000" dirty="0" err="1">
                <a:sym typeface="Times New Roman" pitchFamily="18" charset="0"/>
              </a:rPr>
              <a:t>N</a:t>
            </a:r>
            <a:r>
              <a:rPr lang="en-US" b="1" dirty="0" err="1">
                <a:sym typeface="Times New Roman" pitchFamily="18" charset="0"/>
              </a:rPr>
              <a:t>,t</a:t>
            </a:r>
            <a:r>
              <a:rPr lang="en-US" b="1" dirty="0">
                <a:sym typeface="Times New Roman" pitchFamily="18" charset="0"/>
              </a:rPr>
              <a:t>) = 0   (m = 1, 2, … k)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b="1" dirty="0">
                <a:sym typeface="Symbol" pitchFamily="18" charset="2"/>
              </a:rPr>
              <a:t>			3N - k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Symbol" pitchFamily="18" charset="2"/>
              </a:rPr>
              <a:t>degrees of freedom</a:t>
            </a:r>
          </a:p>
          <a:p>
            <a:pPr marL="246888" indent="-246888"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dirty="0">
                <a:sym typeface="Symbol" pitchFamily="18" charset="2"/>
              </a:rPr>
              <a:t>			(</a:t>
            </a:r>
            <a:r>
              <a:rPr lang="en-US" sz="2400" b="1" dirty="0">
                <a:sym typeface="Symbol" pitchFamily="18" charset="2"/>
              </a:rPr>
              <a:t>3N - k </a:t>
            </a:r>
            <a:r>
              <a:rPr lang="en-US" sz="2400" dirty="0">
                <a:sym typeface="Symbol" pitchFamily="18" charset="2"/>
              </a:rPr>
              <a:t>independent coordinates)</a:t>
            </a:r>
            <a:endParaRPr lang="en-US" dirty="0">
              <a:sym typeface="Symbol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152400"/>
            <a:ext cx="9753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242888"/>
            <a:ext cx="9144000" cy="608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115888"/>
            <a:ext cx="9753600" cy="636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575" y="327025"/>
            <a:ext cx="9164638" cy="618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242888"/>
            <a:ext cx="9753600" cy="642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433388"/>
            <a:ext cx="9753600" cy="619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233363"/>
            <a:ext cx="9906000" cy="624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304800"/>
            <a:ext cx="9823450" cy="640080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b="1" i="1" smtClean="0">
                <a:solidFill>
                  <a:srgbClr val="0000FF"/>
                </a:solidFill>
              </a:rPr>
              <a:t>Solution to basic problem </a:t>
            </a:r>
            <a:r>
              <a:rPr lang="en-US" altLang="en-US" b="1" i="1" smtClean="0"/>
              <a:t>: </a:t>
            </a:r>
            <a:r>
              <a:rPr lang="en-US" altLang="en-US" smtClean="0"/>
              <a:t>The text </a:t>
            </a:r>
            <a:r>
              <a:rPr lang="en-US" altLang="en-US" b="1" u="sng" smtClean="0">
                <a:solidFill>
                  <a:srgbClr val="FF3300"/>
                </a:solidFill>
              </a:rPr>
              <a:t>proves </a:t>
            </a:r>
            <a:r>
              <a:rPr lang="en-US" altLang="en-US" sz="2400" smtClean="0"/>
              <a:t>that to 		minimize (or maximize) </a:t>
            </a:r>
          </a:p>
          <a:p>
            <a:pPr>
              <a:buFontTx/>
              <a:buNone/>
              <a:tabLst>
                <a:tab pos="1600200" algn="l"/>
              </a:tabLst>
            </a:pPr>
            <a:r>
              <a:rPr lang="en-US" altLang="en-US" smtClean="0">
                <a:sym typeface="Symbol" pitchFamily="18" charset="2"/>
              </a:rPr>
              <a:t> 	     	</a:t>
            </a:r>
            <a:r>
              <a:rPr lang="en-US" altLang="en-US" b="1" smtClean="0">
                <a:sym typeface="Symbol" pitchFamily="18" charset="2"/>
              </a:rPr>
              <a:t>J </a:t>
            </a:r>
            <a:r>
              <a:rPr lang="en-US" altLang="en-US" b="1" smtClean="0"/>
              <a:t> </a:t>
            </a:r>
            <a:r>
              <a:rPr lang="en-US" altLang="en-US" b="1" smtClean="0">
                <a:cs typeface="Times New Roman" pitchFamily="18" charset="0"/>
                <a:sym typeface="Times New Roman" pitchFamily="18" charset="0"/>
              </a:rPr>
              <a:t>∫</a:t>
            </a:r>
            <a:r>
              <a:rPr lang="en-US" altLang="en-US" b="1" smtClean="0">
                <a:sym typeface="Times New Roman" pitchFamily="18" charset="0"/>
              </a:rPr>
              <a:t>f[y(x),y</a:t>
            </a:r>
            <a:r>
              <a:rPr lang="en-US" altLang="en-US" b="1" smtClean="0">
                <a:sym typeface="Symbol" pitchFamily="18" charset="2"/>
              </a:rPr>
              <a:t></a:t>
            </a:r>
            <a:r>
              <a:rPr lang="en-US" altLang="en-US" b="1" smtClean="0">
                <a:sym typeface="Times New Roman" pitchFamily="18" charset="0"/>
              </a:rPr>
              <a:t>(x);x]dx</a:t>
            </a:r>
            <a:r>
              <a:rPr lang="en-US" altLang="en-US" b="1" smtClean="0"/>
              <a:t> </a:t>
            </a:r>
            <a:r>
              <a:rPr lang="en-US" altLang="en-US" smtClean="0"/>
              <a:t>      </a:t>
            </a:r>
            <a:r>
              <a:rPr lang="en-US" altLang="en-US" sz="2400" smtClean="0"/>
              <a:t>(limits </a:t>
            </a:r>
            <a:r>
              <a:rPr lang="en-US" altLang="en-US" sz="2400" b="1" smtClean="0"/>
              <a:t>x</a:t>
            </a:r>
            <a:r>
              <a:rPr lang="en-US" altLang="en-US" sz="2400" b="1" baseline="-25000" smtClean="0"/>
              <a:t>1</a:t>
            </a:r>
            <a:r>
              <a:rPr lang="en-US" altLang="en-US" sz="2400" b="1" smtClean="0"/>
              <a:t> &lt; x &lt; x</a:t>
            </a:r>
            <a:r>
              <a:rPr lang="en-US" altLang="en-US" sz="2400" b="1" baseline="-25000" smtClean="0"/>
              <a:t>2</a:t>
            </a:r>
            <a:r>
              <a:rPr lang="en-US" altLang="en-US" sz="2400" smtClean="0"/>
              <a:t>)</a:t>
            </a:r>
            <a:endParaRPr lang="en-US" altLang="en-US" smtClean="0"/>
          </a:p>
          <a:p>
            <a:pPr>
              <a:buFontTx/>
              <a:buNone/>
              <a:tabLst>
                <a:tab pos="1600200" algn="l"/>
              </a:tabLst>
            </a:pPr>
            <a:r>
              <a:rPr lang="en-US" altLang="en-US" smtClean="0">
                <a:sym typeface="Symbol" pitchFamily="18" charset="2"/>
              </a:rPr>
              <a:t>	or 	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</a:t>
            </a:r>
            <a:r>
              <a:rPr lang="en-US" altLang="en-US" b="1" smtClean="0">
                <a:sym typeface="Times New Roman" pitchFamily="18" charset="0"/>
              </a:rPr>
              <a:t>J = </a:t>
            </a:r>
            <a:r>
              <a:rPr lang="el-GR" altLang="en-US" b="1" smtClean="0">
                <a:cs typeface="Times New Roman" pitchFamily="18" charset="0"/>
                <a:sym typeface="Times New Roman" pitchFamily="18" charset="0"/>
              </a:rPr>
              <a:t>δ∫</a:t>
            </a:r>
            <a:r>
              <a:rPr lang="en-US" altLang="en-US" b="1" smtClean="0">
                <a:sym typeface="Times New Roman" pitchFamily="18" charset="0"/>
              </a:rPr>
              <a:t>f[y(x),y</a:t>
            </a:r>
            <a:r>
              <a:rPr lang="en-US" altLang="en-US" b="1" smtClean="0">
                <a:sym typeface="Symbol" pitchFamily="18" charset="2"/>
              </a:rPr>
              <a:t></a:t>
            </a:r>
            <a:r>
              <a:rPr lang="en-US" altLang="en-US" b="1" smtClean="0">
                <a:sym typeface="Times New Roman" pitchFamily="18" charset="0"/>
              </a:rPr>
              <a:t>(x);x]dx</a:t>
            </a:r>
            <a:r>
              <a:rPr lang="en-US" altLang="en-US" b="1" smtClean="0"/>
              <a:t> =0</a:t>
            </a:r>
            <a:endParaRPr lang="en-US" altLang="en-US" smtClean="0">
              <a:sym typeface="Symbol" pitchFamily="18" charset="2"/>
            </a:endParaRPr>
          </a:p>
          <a:p>
            <a:pPr>
              <a:buFontTx/>
              <a:buNone/>
              <a:tabLst>
                <a:tab pos="1600200" algn="l"/>
              </a:tabLst>
            </a:pPr>
            <a:r>
              <a:rPr lang="en-US" altLang="en-US" smtClean="0">
                <a:sym typeface="Symbol" pitchFamily="18" charset="2"/>
              </a:rPr>
              <a:t> 	The functional </a:t>
            </a:r>
            <a:r>
              <a:rPr lang="en-US" altLang="en-US" b="1" smtClean="0">
                <a:sym typeface="Symbol" pitchFamily="18" charset="2"/>
              </a:rPr>
              <a:t>f </a:t>
            </a:r>
            <a:r>
              <a:rPr lang="en-US" altLang="en-US" smtClean="0">
                <a:sym typeface="Symbol" pitchFamily="18" charset="2"/>
              </a:rPr>
              <a:t>must satisfy:</a:t>
            </a:r>
          </a:p>
          <a:p>
            <a:pPr>
              <a:buFontTx/>
              <a:buNone/>
              <a:tabLst>
                <a:tab pos="1600200" algn="l"/>
              </a:tabLst>
            </a:pPr>
            <a:r>
              <a:rPr lang="en-US" altLang="en-US" smtClean="0">
                <a:sym typeface="Symbol" pitchFamily="18" charset="2"/>
              </a:rPr>
              <a:t>		</a:t>
            </a:r>
            <a:r>
              <a:rPr lang="en-US" altLang="en-US" b="1" smtClean="0">
                <a:sym typeface="Times New Roman" pitchFamily="18" charset="0"/>
              </a:rPr>
              <a:t>(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f/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y) - (d[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f/</a:t>
            </a:r>
            <a:r>
              <a:rPr lang="en-US" altLang="en-US" b="1" smtClean="0">
                <a:sym typeface="Symbol" pitchFamily="18" charset="2"/>
              </a:rPr>
              <a:t></a:t>
            </a:r>
            <a:r>
              <a:rPr lang="en-US" altLang="en-US" b="1" smtClean="0">
                <a:sym typeface="Times New Roman" pitchFamily="18" charset="0"/>
              </a:rPr>
              <a:t>y</a:t>
            </a:r>
            <a:r>
              <a:rPr lang="en-US" altLang="en-US" b="1" smtClean="0">
                <a:sym typeface="Symbol" pitchFamily="18" charset="2"/>
              </a:rPr>
              <a:t>]/dx) = 0   			</a:t>
            </a:r>
          </a:p>
          <a:p>
            <a:pPr>
              <a:buFontTx/>
              <a:buNone/>
              <a:tabLst>
                <a:tab pos="1600200" algn="l"/>
              </a:tabLst>
            </a:pPr>
            <a:r>
              <a:rPr lang="en-US" altLang="en-US" b="1" smtClean="0">
                <a:sym typeface="Symbol" pitchFamily="18" charset="2"/>
              </a:rPr>
              <a:t>	    </a:t>
            </a:r>
            <a:r>
              <a:rPr lang="en-US" altLang="en-US" b="1" i="1" u="sng" smtClean="0">
                <a:solidFill>
                  <a:srgbClr val="FF3300"/>
                </a:solidFill>
                <a:sym typeface="Symbol" pitchFamily="18" charset="2"/>
              </a:rPr>
              <a:t>Euler’s Equation</a:t>
            </a:r>
          </a:p>
          <a:p>
            <a:pPr lvl="1">
              <a:tabLst>
                <a:tab pos="1600200" algn="l"/>
              </a:tabLst>
            </a:pPr>
            <a:r>
              <a:rPr lang="en-US" altLang="en-US" smtClean="0"/>
              <a:t>Euler, 1744. Applied to mechanics </a:t>
            </a:r>
          </a:p>
          <a:p>
            <a:pPr lvl="1">
              <a:buFontTx/>
              <a:buNone/>
              <a:tabLst>
                <a:tab pos="1600200" algn="l"/>
              </a:tabLst>
            </a:pPr>
            <a:r>
              <a:rPr lang="en-US" altLang="en-US" b="1" smtClean="0">
                <a:sym typeface="Symbol" pitchFamily="18" charset="2"/>
              </a:rPr>
              <a:t>		      </a:t>
            </a:r>
            <a:r>
              <a:rPr lang="en-US" altLang="en-US" b="1" i="1" smtClean="0">
                <a:solidFill>
                  <a:srgbClr val="006600"/>
                </a:solidFill>
                <a:sym typeface="Symbol" pitchFamily="18" charset="2"/>
              </a:rPr>
              <a:t>Euler - Lagrange Equation</a:t>
            </a:r>
            <a:endParaRPr lang="en-US" altLang="en-US" smtClean="0">
              <a:solidFill>
                <a:srgbClr val="006600"/>
              </a:solidFill>
            </a:endParaRPr>
          </a:p>
          <a:p>
            <a:pPr lvl="1">
              <a:tabLst>
                <a:tab pos="1600200" algn="l"/>
              </a:tabLst>
            </a:pPr>
            <a:r>
              <a:rPr lang="en-US" altLang="en-US" smtClean="0"/>
              <a:t>Various pure math applications, </a:t>
            </a:r>
          </a:p>
          <a:p>
            <a:pPr lvl="1">
              <a:tabLst>
                <a:tab pos="1600200" algn="l"/>
              </a:tabLst>
            </a:pPr>
            <a:r>
              <a:rPr lang="en-US" altLang="en-US" smtClean="0"/>
              <a:t>Read on your own!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813" y="311150"/>
            <a:ext cx="9525000" cy="631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214313"/>
            <a:ext cx="9677400" cy="641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533400"/>
            <a:ext cx="10134600" cy="61722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General mechanical system </a:t>
            </a:r>
            <a:r>
              <a:rPr lang="en-US" altLang="en-US" dirty="0" smtClean="0">
                <a:sym typeface="Symbol" pitchFamily="18" charset="2"/>
              </a:rPr>
              <a:t>with </a:t>
            </a:r>
            <a:r>
              <a:rPr lang="en-US" altLang="en-US" b="1" dirty="0" smtClean="0">
                <a:sym typeface="Symbol" pitchFamily="18" charset="2"/>
              </a:rPr>
              <a:t>s = 3N - k</a:t>
            </a:r>
            <a:r>
              <a:rPr lang="en-US" altLang="en-US" dirty="0" smtClean="0">
                <a:sym typeface="Symbol" pitchFamily="18" charset="2"/>
              </a:rPr>
              <a:t> degrees of freedom </a:t>
            </a:r>
            <a:r>
              <a:rPr lang="en-US" altLang="en-US" sz="2400" dirty="0" smtClean="0">
                <a:sym typeface="Symbol" pitchFamily="18" charset="2"/>
              </a:rPr>
              <a:t>(</a:t>
            </a:r>
            <a:r>
              <a:rPr lang="en-US" altLang="en-US" sz="2400" b="1" dirty="0" smtClean="0">
                <a:sym typeface="Symbol" pitchFamily="18" charset="2"/>
              </a:rPr>
              <a:t>3N - k </a:t>
            </a:r>
            <a:r>
              <a:rPr lang="en-US" altLang="en-US" sz="2400" dirty="0" smtClean="0">
                <a:sym typeface="Symbol" pitchFamily="18" charset="2"/>
              </a:rPr>
              <a:t>independent coordinates).</a:t>
            </a:r>
          </a:p>
          <a:p>
            <a:pPr algn="just" eaLnBrk="1" hangingPunct="1"/>
            <a:r>
              <a:rPr lang="en-US" altLang="en-US" dirty="0" smtClean="0">
                <a:sym typeface="Symbol" pitchFamily="18" charset="2"/>
              </a:rPr>
              <a:t>Introduce </a:t>
            </a:r>
            <a:r>
              <a:rPr lang="en-US" altLang="en-US" b="1" dirty="0" smtClean="0">
                <a:sym typeface="Symbol" pitchFamily="18" charset="2"/>
              </a:rPr>
              <a:t>s = 3N - k</a:t>
            </a:r>
            <a:r>
              <a:rPr lang="en-US" altLang="en-US" dirty="0" smtClean="0">
                <a:sym typeface="Symbol" pitchFamily="18" charset="2"/>
              </a:rPr>
              <a:t> independent </a:t>
            </a:r>
            <a:r>
              <a:rPr lang="en-US" altLang="en-US" b="1" i="1" dirty="0" smtClean="0">
                <a:solidFill>
                  <a:srgbClr val="FF0000"/>
                </a:solidFill>
                <a:sym typeface="Symbol" pitchFamily="18" charset="2"/>
              </a:rPr>
              <a:t>Generalized Coordinates</a:t>
            </a:r>
            <a:r>
              <a:rPr lang="en-US" altLang="en-US" dirty="0" smtClean="0">
                <a:sym typeface="Symbol" pitchFamily="18" charset="2"/>
              </a:rPr>
              <a:t> to describe system: </a:t>
            </a:r>
          </a:p>
          <a:p>
            <a:pPr algn="just" eaLnBrk="1" hangingPunct="1">
              <a:buFontTx/>
              <a:buNone/>
            </a:pPr>
            <a:r>
              <a:rPr lang="en-US" altLang="en-US" sz="2400" dirty="0" smtClean="0">
                <a:sym typeface="Times New Roman" pitchFamily="18" charset="0"/>
              </a:rPr>
              <a:t>	</a:t>
            </a:r>
            <a:r>
              <a:rPr lang="en-US" altLang="en-US" sz="2400" b="1" dirty="0" smtClean="0">
                <a:solidFill>
                  <a:srgbClr val="0000FF"/>
                </a:solidFill>
                <a:sym typeface="Times New Roman" pitchFamily="18" charset="0"/>
              </a:rPr>
              <a:t>Notation: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q</a:t>
            </a:r>
            <a:r>
              <a:rPr lang="en-US" altLang="en-US" sz="2400" b="1" baseline="-25000" dirty="0" smtClean="0">
                <a:sym typeface="Times New Roman" pitchFamily="18" charset="0"/>
              </a:rPr>
              <a:t>1</a:t>
            </a:r>
            <a:r>
              <a:rPr lang="en-US" altLang="en-US" sz="2400" b="1" dirty="0" smtClean="0">
                <a:sym typeface="Times New Roman" pitchFamily="18" charset="0"/>
              </a:rPr>
              <a:t>,q</a:t>
            </a:r>
            <a:r>
              <a:rPr lang="en-US" altLang="en-US" sz="2400" b="1" baseline="-25000" dirty="0" smtClean="0">
                <a:sym typeface="Times New Roman" pitchFamily="18" charset="0"/>
              </a:rPr>
              <a:t>2</a:t>
            </a:r>
            <a:r>
              <a:rPr lang="en-US" altLang="en-US" sz="2400" b="1" dirty="0" smtClean="0">
                <a:sym typeface="Times New Roman" pitchFamily="18" charset="0"/>
              </a:rPr>
              <a:t>, …    </a:t>
            </a:r>
            <a:r>
              <a:rPr lang="en-US" altLang="en-US" sz="2400" dirty="0" smtClean="0">
                <a:sym typeface="Times New Roman" pitchFamily="18" charset="0"/>
              </a:rPr>
              <a:t>Or: </a:t>
            </a:r>
            <a:r>
              <a:rPr lang="en-US" altLang="en-US" sz="2400" b="1" dirty="0" smtClean="0">
                <a:sym typeface="Times New Roman" pitchFamily="18" charset="0"/>
              </a:rPr>
              <a:t>q</a:t>
            </a:r>
            <a:r>
              <a:rPr lang="en-US" altLang="en-US" sz="2400" b="1" baseline="-25000" dirty="0" smtClean="0">
                <a:sym typeface="MT Extra" pitchFamily="18" charset="2"/>
              </a:rPr>
              <a:t></a:t>
            </a:r>
            <a:r>
              <a:rPr lang="en-US" altLang="en-US" sz="2400" dirty="0" smtClean="0"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(</a:t>
            </a:r>
            <a:r>
              <a:rPr lang="en-US" altLang="en-US" sz="2400" b="1" dirty="0" smtClean="0">
                <a:sym typeface="MT Extra" pitchFamily="18" charset="2"/>
              </a:rPr>
              <a:t></a:t>
            </a:r>
            <a:r>
              <a:rPr lang="en-US" altLang="en-US" sz="2400" b="1" dirty="0" smtClean="0">
                <a:sym typeface="Times New Roman" pitchFamily="18" charset="0"/>
              </a:rPr>
              <a:t> = 1,2,… s</a:t>
            </a:r>
            <a:r>
              <a:rPr lang="en-US" altLang="en-US" sz="2400" dirty="0" smtClean="0">
                <a:sym typeface="Times New Roman" pitchFamily="18" charset="0"/>
              </a:rPr>
              <a:t>)</a:t>
            </a: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In principle, can always find relations between generalized coordinates &amp; Cartesian (vector) coordinates of form: </a:t>
            </a:r>
            <a:r>
              <a:rPr lang="en-US" altLang="en-US" sz="2400" b="1" dirty="0" err="1" smtClean="0">
                <a:sym typeface="Times New Roman" pitchFamily="18" charset="0"/>
              </a:rPr>
              <a:t>r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baseline="-25000" dirty="0" smtClean="0"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 = </a:t>
            </a:r>
            <a:r>
              <a:rPr lang="en-US" altLang="en-US" sz="2400" b="1" dirty="0" err="1" smtClean="0">
                <a:sym typeface="Times New Roman" pitchFamily="18" charset="0"/>
              </a:rPr>
              <a:t>r</a:t>
            </a:r>
            <a:r>
              <a:rPr lang="en-US" altLang="en-US" sz="2400" b="1" baseline="-25000" dirty="0" err="1" smtClean="0">
                <a:sym typeface="Times New Roman" pitchFamily="18" charset="0"/>
              </a:rPr>
              <a:t>i</a:t>
            </a:r>
            <a:r>
              <a:rPr lang="en-US" altLang="en-US" sz="2400" b="1" baseline="-25000" dirty="0" smtClean="0">
                <a:sym typeface="Times New Roman" pitchFamily="18" charset="0"/>
              </a:rPr>
              <a:t> </a:t>
            </a:r>
            <a:r>
              <a:rPr lang="en-US" altLang="en-US" sz="2400" b="1" dirty="0" smtClean="0">
                <a:sym typeface="Times New Roman" pitchFamily="18" charset="0"/>
              </a:rPr>
              <a:t>(q</a:t>
            </a:r>
            <a:r>
              <a:rPr lang="en-US" altLang="en-US" sz="2400" b="1" baseline="-25000" dirty="0" smtClean="0">
                <a:sym typeface="Times New Roman" pitchFamily="18" charset="0"/>
              </a:rPr>
              <a:t>1</a:t>
            </a:r>
            <a:r>
              <a:rPr lang="en-US" altLang="en-US" sz="2400" b="1" dirty="0" smtClean="0">
                <a:sym typeface="Times New Roman" pitchFamily="18" charset="0"/>
              </a:rPr>
              <a:t>,q</a:t>
            </a:r>
            <a:r>
              <a:rPr lang="en-US" altLang="en-US" sz="2400" b="1" baseline="-25000" dirty="0" smtClean="0">
                <a:sym typeface="Times New Roman" pitchFamily="18" charset="0"/>
              </a:rPr>
              <a:t>2</a:t>
            </a:r>
            <a:r>
              <a:rPr lang="en-US" altLang="en-US" sz="2400" b="1" dirty="0" smtClean="0">
                <a:sym typeface="Times New Roman" pitchFamily="18" charset="0"/>
              </a:rPr>
              <a:t>,q</a:t>
            </a:r>
            <a:r>
              <a:rPr lang="en-US" altLang="en-US" sz="2400" b="1" baseline="-25000" dirty="0" smtClean="0">
                <a:sym typeface="Times New Roman" pitchFamily="18" charset="0"/>
              </a:rPr>
              <a:t>3</a:t>
            </a:r>
            <a:r>
              <a:rPr lang="en-US" altLang="en-US" sz="2400" b="1" dirty="0" smtClean="0">
                <a:sym typeface="Times New Roman" pitchFamily="18" charset="0"/>
              </a:rPr>
              <a:t>,.,t) (</a:t>
            </a:r>
            <a:r>
              <a:rPr lang="en-US" altLang="en-US" sz="2400" b="1" dirty="0" err="1" smtClean="0">
                <a:sym typeface="Times New Roman" pitchFamily="18" charset="0"/>
              </a:rPr>
              <a:t>i</a:t>
            </a:r>
            <a:r>
              <a:rPr lang="en-US" altLang="en-US" sz="2400" b="1" dirty="0" smtClean="0">
                <a:sym typeface="Times New Roman" pitchFamily="18" charset="0"/>
              </a:rPr>
              <a:t> = 1,2,3,…N)</a:t>
            </a: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These are </a:t>
            </a:r>
            <a:r>
              <a:rPr lang="en-US" altLang="en-US" b="1" i="1" dirty="0" smtClean="0">
                <a:solidFill>
                  <a:srgbClr val="A50021"/>
                </a:solidFill>
                <a:sym typeface="Times New Roman" pitchFamily="18" charset="0"/>
              </a:rPr>
              <a:t>transformation </a:t>
            </a:r>
            <a:r>
              <a:rPr lang="en-US" altLang="en-US" b="1" i="1" dirty="0" err="1" smtClean="0">
                <a:solidFill>
                  <a:srgbClr val="A50021"/>
                </a:solidFill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from the set of coordinates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to the set </a:t>
            </a:r>
            <a:r>
              <a:rPr lang="en-US" altLang="en-US" b="1" dirty="0" smtClean="0">
                <a:sym typeface="Times New Roman" pitchFamily="18" charset="0"/>
              </a:rPr>
              <a:t>(q</a:t>
            </a:r>
            <a:r>
              <a:rPr lang="en-US" altLang="en-US" b="1" baseline="-25000" dirty="0" smtClean="0">
                <a:sym typeface="MT Extra" pitchFamily="18" charset="2"/>
              </a:rPr>
              <a:t>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. They are parametric representations of </a:t>
            </a:r>
            <a:r>
              <a:rPr lang="en-US" altLang="en-US" b="1" dirty="0" smtClean="0">
                <a:sym typeface="Times New Roman" pitchFamily="18" charset="0"/>
              </a:rPr>
              <a:t>(</a:t>
            </a:r>
            <a:r>
              <a:rPr lang="en-US" altLang="en-US" b="1" dirty="0" err="1" smtClean="0">
                <a:sym typeface="Times New Roman" pitchFamily="18" charset="0"/>
              </a:rPr>
              <a:t>r</a:t>
            </a:r>
            <a:r>
              <a:rPr lang="en-US" altLang="en-US" b="1" baseline="-25000" dirty="0" err="1" smtClean="0">
                <a:sym typeface="Times New Roman" pitchFamily="18" charset="0"/>
              </a:rPr>
              <a:t>i</a:t>
            </a:r>
            <a:r>
              <a:rPr lang="en-US" altLang="en-US" b="1" baseline="-25000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)</a:t>
            </a:r>
            <a:r>
              <a:rPr lang="en-US" altLang="en-US" dirty="0" smtClean="0">
                <a:sym typeface="Times New Roman" pitchFamily="18" charset="0"/>
              </a:rPr>
              <a:t> </a:t>
            </a: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In principle, can combine with</a:t>
            </a:r>
            <a:r>
              <a:rPr lang="en-US" altLang="en-US" b="1" dirty="0" smtClean="0">
                <a:sym typeface="Times New Roman" pitchFamily="18" charset="0"/>
              </a:rPr>
              <a:t> k </a:t>
            </a:r>
            <a:r>
              <a:rPr lang="en-US" altLang="en-US" dirty="0" smtClean="0">
                <a:sym typeface="Times New Roman" pitchFamily="18" charset="0"/>
              </a:rPr>
              <a:t>constraint </a:t>
            </a:r>
            <a:r>
              <a:rPr lang="en-US" altLang="en-US" dirty="0" err="1" smtClean="0">
                <a:sym typeface="Times New Roman" pitchFamily="18" charset="0"/>
              </a:rPr>
              <a:t>eqtns</a:t>
            </a:r>
            <a:r>
              <a:rPr lang="en-US" altLang="en-US" dirty="0" smtClean="0">
                <a:sym typeface="Times New Roman" pitchFamily="18" charset="0"/>
              </a:rPr>
              <a:t> to obtain inverse relations </a:t>
            </a:r>
            <a:r>
              <a:rPr lang="en-US" altLang="en-US" b="1" dirty="0" smtClean="0">
                <a:sym typeface="Times New Roman" pitchFamily="18" charset="0"/>
              </a:rPr>
              <a:t>q</a:t>
            </a:r>
            <a:r>
              <a:rPr lang="en-US" altLang="en-US" sz="2000" b="1" baseline="-25000" dirty="0" smtClean="0">
                <a:sym typeface="MT Extra" pitchFamily="18" charset="2"/>
              </a:rPr>
              <a:t>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q</a:t>
            </a:r>
            <a:r>
              <a:rPr lang="en-US" altLang="en-US" sz="2000" b="1" baseline="-25000" dirty="0" smtClean="0">
                <a:sym typeface="MT Extra" pitchFamily="18" charset="2"/>
              </a:rPr>
              <a:t></a:t>
            </a:r>
            <a:r>
              <a:rPr lang="en-US" altLang="en-US" b="1" dirty="0" smtClean="0">
                <a:sym typeface="Times New Roman" pitchFamily="18" charset="0"/>
              </a:rPr>
              <a:t>(r</a:t>
            </a:r>
            <a:r>
              <a:rPr lang="en-US" altLang="en-US" b="1" baseline="-25000" dirty="0" smtClean="0">
                <a:sym typeface="Times New Roman" pitchFamily="18" charset="0"/>
              </a:rPr>
              <a:t>1</a:t>
            </a:r>
            <a:r>
              <a:rPr lang="en-US" altLang="en-US" b="1" dirty="0" smtClean="0">
                <a:sym typeface="Times New Roman" pitchFamily="18" charset="0"/>
              </a:rPr>
              <a:t>,r</a:t>
            </a:r>
            <a:r>
              <a:rPr lang="en-US" altLang="en-US" b="1" baseline="-25000" dirty="0" smtClean="0">
                <a:sym typeface="Times New Roman" pitchFamily="18" charset="0"/>
              </a:rPr>
              <a:t>2</a:t>
            </a:r>
            <a:r>
              <a:rPr lang="en-US" altLang="en-US" b="1" dirty="0" smtClean="0">
                <a:sym typeface="Times New Roman" pitchFamily="18" charset="0"/>
              </a:rPr>
              <a:t>,r</a:t>
            </a:r>
            <a:r>
              <a:rPr lang="en-US" altLang="en-US" b="1" baseline="-25000" dirty="0" smtClean="0">
                <a:sym typeface="Times New Roman" pitchFamily="18" charset="0"/>
              </a:rPr>
              <a:t>3</a:t>
            </a:r>
            <a:r>
              <a:rPr lang="en-US" altLang="en-US" b="1" dirty="0" smtClean="0">
                <a:sym typeface="Times New Roman" pitchFamily="18" charset="0"/>
              </a:rPr>
              <a:t>,..t) </a:t>
            </a:r>
            <a:r>
              <a:rPr lang="en-US" altLang="en-US" dirty="0" smtClean="0">
                <a:sym typeface="Times New Roman" pitchFamily="18" charset="0"/>
              </a:rPr>
              <a:t>(</a:t>
            </a:r>
            <a:r>
              <a:rPr lang="en-US" altLang="en-US" sz="2000" b="1" dirty="0" smtClean="0">
                <a:sym typeface="MT Extra" pitchFamily="18" charset="2"/>
              </a:rPr>
              <a:t>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1,2,… s</a:t>
            </a:r>
            <a:r>
              <a:rPr lang="en-US" altLang="en-US" dirty="0" smtClean="0">
                <a:sym typeface="Times New Roman" pitchFamily="18" charset="0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269875"/>
            <a:ext cx="9144000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228600"/>
            <a:ext cx="9372600" cy="648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381000"/>
            <a:ext cx="9448800" cy="630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0"/>
            <a:ext cx="10360025" cy="819150"/>
          </a:xfrm>
        </p:spPr>
        <p:txBody>
          <a:bodyPr/>
          <a:lstStyle/>
          <a:p>
            <a:r>
              <a:rPr lang="en-US" altLang="en-US" sz="3200" b="1" smtClean="0">
                <a:solidFill>
                  <a:srgbClr val="0000FF"/>
                </a:solidFill>
                <a:sym typeface="Times New Roman" pitchFamily="18" charset="0"/>
              </a:rPr>
              <a:t>Advantages of a Variational Principle Formulation</a:t>
            </a:r>
            <a:endParaRPr lang="en-US" altLang="en-US" b="1" smtClean="0">
              <a:solidFill>
                <a:srgbClr val="0000FF"/>
              </a:solidFill>
              <a:sym typeface="Times New Roman" pitchFamily="18" charset="0"/>
            </a:endParaRP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914400"/>
            <a:ext cx="10077450" cy="556260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b="1" smtClean="0">
                <a:sym typeface="Symbol" pitchFamily="18" charset="2"/>
              </a:rPr>
              <a:t>HP   </a:t>
            </a:r>
            <a:r>
              <a:rPr lang="el-GR" altLang="en-US" b="1" smtClean="0">
                <a:cs typeface="Times New Roman" pitchFamily="18" charset="0"/>
                <a:sym typeface="Symbol" pitchFamily="18" charset="2"/>
              </a:rPr>
              <a:t>δ∫</a:t>
            </a:r>
            <a:r>
              <a:rPr lang="en-US" altLang="en-US" b="1" i="1" smtClean="0">
                <a:sym typeface="Times New Roman" pitchFamily="18" charset="0"/>
              </a:rPr>
              <a:t>L</a:t>
            </a:r>
            <a:r>
              <a:rPr lang="en-US" altLang="en-US" b="1" smtClean="0">
                <a:sym typeface="Times New Roman" pitchFamily="18" charset="0"/>
              </a:rPr>
              <a:t>dt = 0  </a:t>
            </a:r>
            <a:r>
              <a:rPr lang="en-US" altLang="en-US" sz="2400" smtClean="0"/>
              <a:t>(limits </a:t>
            </a:r>
            <a:r>
              <a:rPr lang="en-US" altLang="en-US" sz="2400" b="1" smtClean="0"/>
              <a:t>t</a:t>
            </a:r>
            <a:r>
              <a:rPr lang="en-US" altLang="en-US" sz="2400" b="1" baseline="-25000" smtClean="0"/>
              <a:t>1</a:t>
            </a:r>
            <a:r>
              <a:rPr lang="en-US" altLang="en-US" sz="2400" b="1" smtClean="0"/>
              <a:t> &lt; t &lt; t</a:t>
            </a:r>
            <a:r>
              <a:rPr lang="en-US" altLang="en-US" sz="2400" b="1" baseline="-25000" smtClean="0"/>
              <a:t>2</a:t>
            </a:r>
            <a:r>
              <a:rPr lang="en-US" altLang="en-US" sz="2400" smtClean="0"/>
              <a:t>). </a:t>
            </a:r>
            <a:r>
              <a:rPr lang="en-US" altLang="en-US" smtClean="0">
                <a:sym typeface="Times New Roman" pitchFamily="18" charset="0"/>
              </a:rPr>
              <a:t> An </a:t>
            </a:r>
            <a:r>
              <a:rPr lang="en-US" altLang="en-US" smtClean="0">
                <a:sym typeface="Symbol" pitchFamily="18" charset="2"/>
              </a:rPr>
              <a:t>example of a </a:t>
            </a:r>
            <a:r>
              <a:rPr lang="en-US" altLang="en-US" b="1" i="1" u="sng" smtClean="0">
                <a:solidFill>
                  <a:srgbClr val="FF3300"/>
                </a:solidFill>
                <a:sym typeface="Symbol" pitchFamily="18" charset="2"/>
              </a:rPr>
              <a:t>variational principle</a:t>
            </a:r>
            <a:r>
              <a:rPr lang="en-US" altLang="en-US" u="sng" smtClean="0">
                <a:solidFill>
                  <a:srgbClr val="FF3300"/>
                </a:solidFill>
                <a:sym typeface="Symbol" pitchFamily="18" charset="2"/>
              </a:rPr>
              <a:t>. </a:t>
            </a:r>
          </a:p>
          <a:p>
            <a:pPr>
              <a:tabLst>
                <a:tab pos="1600200" algn="l"/>
              </a:tabLst>
            </a:pPr>
            <a:r>
              <a:rPr lang="en-US" altLang="en-US" sz="2600" smtClean="0">
                <a:sym typeface="Symbol" pitchFamily="18" charset="2"/>
              </a:rPr>
              <a:t>Most useful when a coordinate system-independent Lagrangian </a:t>
            </a:r>
            <a:r>
              <a:rPr lang="en-US" altLang="en-US" sz="2600" b="1" smtClean="0">
                <a:sym typeface="Times New Roman" pitchFamily="18" charset="0"/>
              </a:rPr>
              <a:t>L = T - V </a:t>
            </a:r>
            <a:r>
              <a:rPr lang="en-US" altLang="en-US" sz="2600" smtClean="0">
                <a:sym typeface="Symbol" pitchFamily="18" charset="2"/>
              </a:rPr>
              <a:t>can be set up.</a:t>
            </a:r>
          </a:p>
          <a:p>
            <a:pPr>
              <a:tabLst>
                <a:tab pos="1600200" algn="l"/>
              </a:tabLst>
            </a:pPr>
            <a:r>
              <a:rPr lang="en-US" altLang="en-US" sz="2600" b="1" smtClean="0">
                <a:solidFill>
                  <a:srgbClr val="9900CC"/>
                </a:solidFill>
                <a:sym typeface="Symbol" pitchFamily="18" charset="2"/>
              </a:rPr>
              <a:t>HP</a:t>
            </a:r>
            <a:r>
              <a:rPr lang="en-US" altLang="en-US" sz="2600" smtClean="0">
                <a:solidFill>
                  <a:srgbClr val="9900CC"/>
                </a:solidFill>
                <a:sym typeface="Symbol" pitchFamily="18" charset="2"/>
              </a:rPr>
              <a:t>:</a:t>
            </a:r>
            <a:r>
              <a:rPr lang="en-US" altLang="en-US" sz="2600" smtClean="0">
                <a:sym typeface="Symbol" pitchFamily="18" charset="2"/>
              </a:rPr>
              <a:t>  “Elegant”. </a:t>
            </a:r>
            <a:r>
              <a:rPr lang="en-US" altLang="en-US" sz="2600" b="1" smtClean="0">
                <a:solidFill>
                  <a:srgbClr val="0000FF"/>
                </a:solidFill>
                <a:sym typeface="Symbol" pitchFamily="18" charset="2"/>
              </a:rPr>
              <a:t>Contains all of mechanics of holonomic systems in which forces are derivable from potentials.</a:t>
            </a:r>
            <a:r>
              <a:rPr lang="en-US" altLang="en-US" sz="2600" smtClean="0">
                <a:solidFill>
                  <a:srgbClr val="0000FF"/>
                </a:solidFill>
                <a:sym typeface="Symbol" pitchFamily="18" charset="2"/>
              </a:rPr>
              <a:t> </a:t>
            </a:r>
          </a:p>
          <a:p>
            <a:pPr>
              <a:tabLst>
                <a:tab pos="1600200" algn="l"/>
              </a:tabLst>
            </a:pPr>
            <a:r>
              <a:rPr lang="en-US" altLang="en-US" sz="2600" b="1" smtClean="0">
                <a:solidFill>
                  <a:srgbClr val="9900CC"/>
                </a:solidFill>
                <a:sym typeface="Symbol" pitchFamily="18" charset="2"/>
              </a:rPr>
              <a:t>HP</a:t>
            </a:r>
            <a:r>
              <a:rPr lang="en-US" altLang="en-US" sz="2600" smtClean="0">
                <a:solidFill>
                  <a:srgbClr val="9900CC"/>
                </a:solidFill>
                <a:sym typeface="Symbol" pitchFamily="18" charset="2"/>
              </a:rPr>
              <a:t>:</a:t>
            </a:r>
            <a:r>
              <a:rPr lang="en-US" altLang="en-US" sz="2600" smtClean="0">
                <a:sym typeface="Symbol" pitchFamily="18" charset="2"/>
              </a:rPr>
              <a:t> Involves only physical quantities (</a:t>
            </a:r>
            <a:r>
              <a:rPr lang="en-US" altLang="en-US" sz="2600" b="1" smtClean="0">
                <a:sym typeface="Symbol" pitchFamily="18" charset="2"/>
              </a:rPr>
              <a:t>T, V</a:t>
            </a:r>
            <a:r>
              <a:rPr lang="en-US" altLang="en-US" sz="2600" smtClean="0">
                <a:sym typeface="Symbol" pitchFamily="18" charset="2"/>
              </a:rPr>
              <a:t>) which can be generally defined without reference to a specific set of generalized coords. </a:t>
            </a:r>
          </a:p>
          <a:p>
            <a:pPr algn="ctr">
              <a:buFontTx/>
              <a:buNone/>
              <a:tabLst>
                <a:tab pos="1600200" algn="l"/>
              </a:tabLst>
            </a:pPr>
            <a:r>
              <a:rPr lang="en-US" altLang="en-US" sz="2600" b="1" smtClean="0">
                <a:sym typeface="Symbol" pitchFamily="18" charset="2"/>
              </a:rPr>
              <a:t> </a:t>
            </a:r>
            <a:r>
              <a:rPr lang="en-US" altLang="en-US" sz="2600" b="1" i="1" smtClean="0">
                <a:solidFill>
                  <a:srgbClr val="0033CC"/>
                </a:solidFill>
                <a:sym typeface="Symbol" pitchFamily="18" charset="2"/>
              </a:rPr>
              <a:t>A formulation of mechanics which is independent of the choice of coordinate system!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83561"/>
            <a:ext cx="8639956" cy="64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3663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304800"/>
            <a:ext cx="10363200" cy="213359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132012" y="2438400"/>
            <a:ext cx="9067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5798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6" y="76200"/>
            <a:ext cx="562478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295400"/>
            <a:ext cx="98440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5029200"/>
            <a:ext cx="4722812" cy="14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28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571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496252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58959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63722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45076"/>
            <a:ext cx="5338374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514475"/>
            <a:ext cx="10210800" cy="9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2590800"/>
            <a:ext cx="7500335" cy="16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285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5718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496252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5895975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8223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85"/>
          <a:stretch/>
        </p:blipFill>
        <p:spPr bwMode="auto">
          <a:xfrm>
            <a:off x="1827212" y="152400"/>
            <a:ext cx="9448800" cy="480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778833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5"/>
          <a:stretch/>
        </p:blipFill>
        <p:spPr bwMode="auto">
          <a:xfrm>
            <a:off x="2132012" y="381000"/>
            <a:ext cx="8458200" cy="624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10601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457200"/>
            <a:ext cx="10360025" cy="6400800"/>
          </a:xfrm>
        </p:spPr>
        <p:txBody>
          <a:bodyPr/>
          <a:lstStyle/>
          <a:p>
            <a:pPr algn="just" eaLnBrk="1" hangingPunct="1"/>
            <a:r>
              <a:rPr lang="en-US" altLang="en-US" b="1" i="1" dirty="0" smtClean="0">
                <a:solidFill>
                  <a:srgbClr val="FF0000"/>
                </a:solidFill>
                <a:sym typeface="Times New Roman" pitchFamily="18" charset="0"/>
              </a:rPr>
              <a:t>Generalized Coordinates</a:t>
            </a:r>
            <a:r>
              <a:rPr lang="en-US" altLang="en-US" b="1" i="1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Symbol" pitchFamily="18" charset="2"/>
              </a:rPr>
              <a:t></a:t>
            </a:r>
            <a:r>
              <a:rPr lang="en-US" altLang="en-US" dirty="0" smtClean="0">
                <a:sym typeface="Symbol" pitchFamily="18" charset="2"/>
              </a:rPr>
              <a:t> Any set of </a:t>
            </a:r>
            <a:r>
              <a:rPr lang="en-US" altLang="en-US" b="1" dirty="0" smtClean="0">
                <a:sym typeface="Symbol" pitchFamily="18" charset="2"/>
              </a:rPr>
              <a:t>s </a:t>
            </a:r>
            <a:r>
              <a:rPr lang="en-US" altLang="en-US" dirty="0" smtClean="0">
                <a:sym typeface="Symbol" pitchFamily="18" charset="2"/>
              </a:rPr>
              <a:t>quantities</a:t>
            </a:r>
            <a:r>
              <a:rPr lang="en-US" altLang="en-US" dirty="0" smtClean="0">
                <a:sym typeface="Times New Roman" pitchFamily="18" charset="0"/>
              </a:rPr>
              <a:t> which </a:t>
            </a:r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completely specifies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the state of the system </a:t>
            </a:r>
            <a:r>
              <a:rPr lang="en-US" altLang="en-US" sz="2400" dirty="0" smtClean="0">
                <a:sym typeface="Times New Roman" pitchFamily="18" charset="0"/>
              </a:rPr>
              <a:t>(for a system with </a:t>
            </a:r>
            <a:r>
              <a:rPr lang="en-US" altLang="en-US" sz="2400" b="1" dirty="0" smtClean="0">
                <a:sym typeface="Times New Roman" pitchFamily="18" charset="0"/>
              </a:rPr>
              <a:t>s </a:t>
            </a:r>
            <a:r>
              <a:rPr lang="en-US" altLang="en-US" sz="2400" dirty="0" smtClean="0">
                <a:sym typeface="Times New Roman" pitchFamily="18" charset="0"/>
              </a:rPr>
              <a:t>degrees of freedom).</a:t>
            </a:r>
            <a:endParaRPr lang="en-US" altLang="en-US" dirty="0" smtClean="0">
              <a:sym typeface="Times New Roman" pitchFamily="18" charset="0"/>
            </a:endParaRPr>
          </a:p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These </a:t>
            </a:r>
            <a:r>
              <a:rPr lang="en-US" altLang="en-US" b="1" dirty="0" smtClean="0">
                <a:sym typeface="Times New Roman" pitchFamily="18" charset="0"/>
              </a:rPr>
              <a:t>s</a:t>
            </a:r>
            <a:r>
              <a:rPr lang="en-US" altLang="en-US" b="1" i="1" dirty="0" smtClean="0"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generalized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 need not be Cartesian! Can choose </a:t>
            </a:r>
            <a:r>
              <a:rPr lang="en-US" altLang="en-US" b="1" i="1" dirty="0" smtClean="0">
                <a:solidFill>
                  <a:srgbClr val="0000FF"/>
                </a:solidFill>
                <a:sym typeface="Times New Roman" pitchFamily="18" charset="0"/>
              </a:rPr>
              <a:t>any set of s coordinates</a:t>
            </a:r>
            <a:r>
              <a:rPr lang="en-US" altLang="en-US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which completely describes state of motion of system. </a:t>
            </a:r>
            <a:r>
              <a:rPr lang="en-US" altLang="en-US" sz="2400" b="1" dirty="0" smtClean="0">
                <a:solidFill>
                  <a:srgbClr val="A50021"/>
                </a:solidFill>
                <a:sym typeface="Times New Roman" pitchFamily="18" charset="0"/>
              </a:rPr>
              <a:t>Depending on problem:</a:t>
            </a:r>
            <a:endParaRPr lang="en-US" altLang="en-US" sz="2400" dirty="0" smtClean="0">
              <a:sym typeface="Times New Roman" pitchFamily="18" charset="0"/>
            </a:endParaRP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Could have </a:t>
            </a:r>
            <a:r>
              <a:rPr lang="en-US" altLang="en-US" b="1" dirty="0" smtClean="0">
                <a:sym typeface="Times New Roman" pitchFamily="18" charset="0"/>
              </a:rPr>
              <a:t>s</a:t>
            </a:r>
            <a:r>
              <a:rPr lang="en-US" altLang="en-US" dirty="0" smtClean="0">
                <a:sym typeface="Times New Roman" pitchFamily="18" charset="0"/>
              </a:rPr>
              <a:t> curvilinear </a:t>
            </a:r>
            <a:r>
              <a:rPr lang="en-US" altLang="en-US" sz="2000" dirty="0" smtClean="0">
                <a:sym typeface="Times New Roman" pitchFamily="18" charset="0"/>
              </a:rPr>
              <a:t>(spherical, cylindrical, ..)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 </a:t>
            </a: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Could choose </a:t>
            </a:r>
            <a:r>
              <a:rPr lang="en-US" altLang="en-US" b="1" i="1" dirty="0" smtClean="0">
                <a:solidFill>
                  <a:srgbClr val="9900CC"/>
                </a:solidFill>
                <a:sym typeface="Times New Roman" pitchFamily="18" charset="0"/>
              </a:rPr>
              <a:t>mixture </a:t>
            </a:r>
            <a:r>
              <a:rPr lang="en-US" altLang="en-US" dirty="0" smtClean="0">
                <a:sym typeface="Times New Roman" pitchFamily="18" charset="0"/>
              </a:rPr>
              <a:t>of rectangular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 (</a:t>
            </a:r>
            <a:r>
              <a:rPr lang="en-US" altLang="en-US" b="1" dirty="0" smtClean="0">
                <a:sym typeface="Times New Roman" pitchFamily="18" charset="0"/>
              </a:rPr>
              <a:t>m =</a:t>
            </a:r>
            <a:r>
              <a:rPr lang="en-US" altLang="en-US" dirty="0" smtClean="0">
                <a:sym typeface="Times New Roman" pitchFamily="18" charset="0"/>
              </a:rPr>
              <a:t> # rectangular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) &amp; curvilinear (</a:t>
            </a:r>
            <a:r>
              <a:rPr lang="en-US" altLang="en-US" b="1" dirty="0" smtClean="0">
                <a:sym typeface="Times New Roman" pitchFamily="18" charset="0"/>
              </a:rPr>
              <a:t>s - m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</a:t>
            </a:r>
            <a:r>
              <a:rPr lang="en-US" altLang="en-US" dirty="0" smtClean="0">
                <a:sym typeface="Times New Roman" pitchFamily="18" charset="0"/>
              </a:rPr>
              <a:t> # curvilinear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)</a:t>
            </a:r>
          </a:p>
          <a:p>
            <a:pPr lvl="1" algn="just" eaLnBrk="1" hangingPunct="1"/>
            <a:r>
              <a:rPr lang="en-US" altLang="en-US" dirty="0" smtClean="0">
                <a:sym typeface="Times New Roman" pitchFamily="18" charset="0"/>
              </a:rPr>
              <a:t>The</a:t>
            </a:r>
            <a:r>
              <a:rPr lang="en-US" altLang="en-US" b="1" dirty="0" smtClean="0">
                <a:sym typeface="Times New Roman" pitchFamily="18" charset="0"/>
              </a:rPr>
              <a:t> s </a:t>
            </a:r>
            <a:r>
              <a:rPr lang="en-US" altLang="en-US" dirty="0" smtClean="0">
                <a:sym typeface="Times New Roman" pitchFamily="18" charset="0"/>
              </a:rPr>
              <a:t>generalized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 needn’t have units of length! Could be dimensionless or have (almost) </a:t>
            </a:r>
            <a:r>
              <a:rPr lang="en-US" altLang="en-US" b="1" i="1" dirty="0" smtClean="0">
                <a:solidFill>
                  <a:srgbClr val="9900CC"/>
                </a:solidFill>
                <a:sym typeface="Times New Roman" pitchFamily="18" charset="0"/>
              </a:rPr>
              <a:t>any units</a:t>
            </a:r>
            <a:r>
              <a:rPr lang="en-US" altLang="en-US" dirty="0" smtClean="0">
                <a:sym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250825"/>
            <a:ext cx="9448800" cy="637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6550" y="381000"/>
            <a:ext cx="951706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3" y="266700"/>
            <a:ext cx="91440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0038" y="381000"/>
            <a:ext cx="9324975" cy="628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144463"/>
            <a:ext cx="9525000" cy="633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3" y="276225"/>
            <a:ext cx="9220200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0488" y="381000"/>
            <a:ext cx="96869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8138" y="228600"/>
            <a:ext cx="98964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39688"/>
            <a:ext cx="9677400" cy="651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4188" y="381000"/>
            <a:ext cx="929322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457200"/>
            <a:ext cx="9574212" cy="5562600"/>
          </a:xfrm>
        </p:spPr>
        <p:txBody>
          <a:bodyPr/>
          <a:lstStyle/>
          <a:p>
            <a:pPr algn="just" eaLnBrk="1" hangingPunct="1"/>
            <a:r>
              <a:rPr lang="en-US" altLang="en-US" dirty="0" smtClean="0">
                <a:sym typeface="Times New Roman" pitchFamily="18" charset="0"/>
              </a:rPr>
              <a:t>Generalized </a:t>
            </a:r>
            <a:r>
              <a:rPr lang="en-US" altLang="en-US" dirty="0" err="1" smtClean="0">
                <a:sym typeface="Times New Roman" pitchFamily="18" charset="0"/>
              </a:rPr>
              <a:t>coords</a:t>
            </a:r>
            <a:r>
              <a:rPr lang="en-US" altLang="en-US" dirty="0" smtClean="0">
                <a:sym typeface="Times New Roman" pitchFamily="18" charset="0"/>
              </a:rPr>
              <a:t>, </a:t>
            </a:r>
            <a:r>
              <a:rPr lang="en-US" altLang="en-US" b="1" dirty="0" smtClean="0">
                <a:sym typeface="Times New Roman" pitchFamily="18" charset="0"/>
              </a:rPr>
              <a:t>q</a:t>
            </a:r>
            <a:r>
              <a:rPr lang="en-US" altLang="en-US" b="1" baseline="-25000" dirty="0" smtClean="0">
                <a:sym typeface="MT Extra" pitchFamily="18" charset="2"/>
              </a:rPr>
              <a:t></a:t>
            </a:r>
            <a:r>
              <a:rPr lang="en-US" altLang="en-US" dirty="0" smtClean="0">
                <a:sym typeface="Times New Roman" pitchFamily="18" charset="0"/>
              </a:rPr>
              <a:t> will (often) not divide into groups of 3 that can be associated with vectors. </a:t>
            </a:r>
          </a:p>
          <a:p>
            <a:pPr lvl="1"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Example:</a:t>
            </a:r>
            <a:r>
              <a:rPr lang="en-US" altLang="en-US" dirty="0" smtClean="0">
                <a:sym typeface="Times New Roman" pitchFamily="18" charset="0"/>
              </a:rPr>
              <a:t> Particle on sphere surface: 			A convenient choice of </a:t>
            </a:r>
          </a:p>
          <a:p>
            <a:pPr lvl="1" algn="just" eaLnBrk="1" hangingPunct="1">
              <a:buFontTx/>
              <a:buNone/>
            </a:pPr>
            <a:r>
              <a:rPr lang="en-US" altLang="en-US" b="1" dirty="0" smtClean="0">
                <a:sym typeface="Times New Roman" pitchFamily="18" charset="0"/>
              </a:rPr>
              <a:t>		 q</a:t>
            </a:r>
            <a:r>
              <a:rPr lang="en-US" altLang="en-US" b="1" baseline="-25000" dirty="0" smtClean="0">
                <a:sym typeface="MT Extra" pitchFamily="18" charset="2"/>
              </a:rPr>
              <a:t></a:t>
            </a:r>
            <a:r>
              <a:rPr lang="en-US" altLang="en-US" dirty="0" smtClean="0">
                <a:sym typeface="Times New Roman" pitchFamily="18" charset="0"/>
              </a:rPr>
              <a:t> = latitude &amp; longitude.</a:t>
            </a:r>
          </a:p>
          <a:p>
            <a:pPr lvl="1" algn="just" eaLnBrk="1" hangingPunct="1"/>
            <a:r>
              <a:rPr lang="en-US" altLang="en-US" b="1" dirty="0" smtClean="0">
                <a:solidFill>
                  <a:srgbClr val="FF0000"/>
                </a:solidFill>
                <a:sym typeface="Times New Roman" pitchFamily="18" charset="0"/>
              </a:rPr>
              <a:t>Example:</a:t>
            </a:r>
            <a:r>
              <a:rPr lang="en-US" altLang="en-US" dirty="0" smtClean="0">
                <a:sym typeface="Times New Roman" pitchFamily="18" charset="0"/>
              </a:rPr>
              <a:t> Double pendulum:</a:t>
            </a:r>
          </a:p>
          <a:p>
            <a:pPr lvl="1" algn="just" eaLnBrk="1" hangingPunct="1">
              <a:buFontTx/>
              <a:buNone/>
            </a:pPr>
            <a:r>
              <a:rPr lang="en-US" altLang="en-US" dirty="0" smtClean="0">
                <a:sym typeface="Times New Roman" pitchFamily="18" charset="0"/>
              </a:rPr>
              <a:t>		A convenient choice of </a:t>
            </a:r>
          </a:p>
          <a:p>
            <a:pPr lvl="1" algn="just" eaLnBrk="1" hangingPunct="1">
              <a:buFontTx/>
              <a:buNone/>
            </a:pPr>
            <a:r>
              <a:rPr lang="en-US" altLang="en-US" dirty="0" smtClean="0">
                <a:sym typeface="Times New Roman" pitchFamily="18" charset="0"/>
              </a:rPr>
              <a:t>		 </a:t>
            </a:r>
            <a:r>
              <a:rPr lang="en-US" altLang="en-US" b="1" dirty="0" smtClean="0">
                <a:sym typeface="Times New Roman" pitchFamily="18" charset="0"/>
              </a:rPr>
              <a:t>q</a:t>
            </a:r>
            <a:r>
              <a:rPr lang="en-US" altLang="en-US" b="1" baseline="-25000" dirty="0" smtClean="0">
                <a:sym typeface="MT Extra" pitchFamily="18" charset="2"/>
              </a:rPr>
              <a:t></a:t>
            </a:r>
            <a:r>
              <a:rPr lang="en-US" altLang="en-US" dirty="0" smtClean="0">
                <a:sym typeface="Times New Roman" pitchFamily="18" charset="0"/>
              </a:rPr>
              <a:t> </a:t>
            </a:r>
            <a:r>
              <a:rPr lang="en-US" altLang="en-US" b="1" dirty="0" smtClean="0">
                <a:sym typeface="Times New Roman" pitchFamily="18" charset="0"/>
              </a:rPr>
              <a:t>= </a:t>
            </a:r>
            <a:r>
              <a:rPr lang="el-GR" altLang="en-US" b="1" dirty="0" smtClean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altLang="en-US" b="1" baseline="-25000" dirty="0" smtClean="0">
                <a:sym typeface="Times New Roman" pitchFamily="18" charset="0"/>
              </a:rPr>
              <a:t>1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n-US" altLang="en-US" dirty="0" smtClean="0">
                <a:sym typeface="Times New Roman" pitchFamily="18" charset="0"/>
              </a:rPr>
              <a:t>&amp;</a:t>
            </a:r>
            <a:r>
              <a:rPr lang="en-US" altLang="en-US" b="1" dirty="0" smtClean="0">
                <a:sym typeface="Times New Roman" pitchFamily="18" charset="0"/>
              </a:rPr>
              <a:t> </a:t>
            </a:r>
            <a:r>
              <a:rPr lang="el-GR" altLang="en-US" b="1" dirty="0" smtClean="0">
                <a:cs typeface="Times New Roman" pitchFamily="18" charset="0"/>
                <a:sym typeface="Times New Roman" pitchFamily="18" charset="0"/>
              </a:rPr>
              <a:t>θ</a:t>
            </a:r>
            <a:r>
              <a:rPr lang="en-US" altLang="en-US" b="1" baseline="-25000" dirty="0" smtClean="0">
                <a:sym typeface="Times New Roman" pitchFamily="18" charset="0"/>
              </a:rPr>
              <a:t>2</a:t>
            </a:r>
            <a:r>
              <a:rPr lang="en-US" altLang="en-US" baseline="-25000" dirty="0" smtClean="0">
                <a:sym typeface="Times New Roman" pitchFamily="18" charset="0"/>
              </a:rPr>
              <a:t>         </a:t>
            </a:r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(Figure) </a:t>
            </a:r>
            <a:r>
              <a:rPr lang="en-US" altLang="en-US" b="1" dirty="0" smtClean="0">
                <a:solidFill>
                  <a:srgbClr val="0000FF"/>
                </a:solidFill>
                <a:sym typeface="Symbol" pitchFamily="18" charset="2"/>
              </a:rPr>
              <a:t></a:t>
            </a:r>
            <a:r>
              <a:rPr lang="en-US" altLang="en-US" b="1" dirty="0" smtClean="0">
                <a:solidFill>
                  <a:srgbClr val="0000FF"/>
                </a:solidFill>
                <a:sym typeface="Times New Roman" pitchFamily="18" charset="0"/>
              </a:rPr>
              <a:t> </a:t>
            </a:r>
          </a:p>
          <a:p>
            <a:pPr lvl="1" eaLnBrk="1" hangingPunct="1"/>
            <a:endParaRPr lang="en-US" altLang="en-US" b="1" dirty="0" smtClean="0">
              <a:sym typeface="Times New Roman" pitchFamily="18" charset="0"/>
            </a:endParaRPr>
          </a:p>
        </p:txBody>
      </p:sp>
      <p:pic>
        <p:nvPicPr>
          <p:cNvPr id="112643" name="Picture 6" descr="Ch1F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8413" y="2514600"/>
            <a:ext cx="3948112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375" y="381000"/>
            <a:ext cx="9926638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1150" y="152400"/>
            <a:ext cx="9542463" cy="660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613" y="292100"/>
            <a:ext cx="9677400" cy="633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228600"/>
            <a:ext cx="9802813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8588"/>
            <a:ext cx="9220200" cy="665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5868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533400"/>
            <a:ext cx="9921875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884609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52400"/>
            <a:ext cx="9753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777369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9066213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804724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228600"/>
            <a:ext cx="3890700" cy="1769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2" y="2057400"/>
            <a:ext cx="7830900" cy="2423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2" y="5029201"/>
            <a:ext cx="9769395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7995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52401"/>
            <a:ext cx="9753600" cy="647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87928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f02787947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9686107C6C449ADA54702B34EC247" ma:contentTypeVersion="2" ma:contentTypeDescription="Create a new document." ma:contentTypeScope="" ma:versionID="58b46d1feb6c6af46a0d8bd10f456852">
  <xsd:schema xmlns:xsd="http://www.w3.org/2001/XMLSchema" xmlns:xs="http://www.w3.org/2001/XMLSchema" xmlns:p="http://schemas.microsoft.com/office/2006/metadata/properties" xmlns:ns2="52de376f-a77f-4a48-91bc-f036b955bf95" targetNamespace="http://schemas.microsoft.com/office/2006/metadata/properties" ma:root="true" ma:fieldsID="cbb5d33ff5f7c913a45cde36e44ad428" ns2:_="">
    <xsd:import namespace="52de376f-a77f-4a48-91bc-f036b955bf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de376f-a77f-4a48-91bc-f036b955b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3BA85-ED3B-4AF2-8B30-B2606D6813D4}"/>
</file>

<file path=customXml/itemProps2.xml><?xml version="1.0" encoding="utf-8"?>
<ds:datastoreItem xmlns:ds="http://schemas.openxmlformats.org/officeDocument/2006/customXml" ds:itemID="{D3E0920D-1E77-4EB4-9F95-565E13FC9BFD}"/>
</file>

<file path=customXml/itemProps3.xml><?xml version="1.0" encoding="utf-8"?>
<ds:datastoreItem xmlns:ds="http://schemas.openxmlformats.org/officeDocument/2006/customXml" ds:itemID="{B7616A0B-290F-46E2-8C82-5F52D0A41E73}"/>
</file>

<file path=docProps/app.xml><?xml version="1.0" encoding="utf-8"?>
<Properties xmlns="http://schemas.openxmlformats.org/officeDocument/2006/extended-properties" xmlns:vt="http://schemas.openxmlformats.org/officeDocument/2006/docPropsVTypes">
  <Template>tf02787947</Template>
  <TotalTime>5269</TotalTime>
  <Words>1136</Words>
  <Application>Microsoft Office PowerPoint</Application>
  <PresentationFormat>Custom</PresentationFormat>
  <Paragraphs>236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CharterBT-Bold</vt:lpstr>
      <vt:lpstr>Euphemia</vt:lpstr>
      <vt:lpstr>MT Extra</vt:lpstr>
      <vt:lpstr>StarSymbol</vt:lpstr>
      <vt:lpstr>Symbol</vt:lpstr>
      <vt:lpstr>Times New Roman</vt:lpstr>
      <vt:lpstr>tf02787947</vt:lpstr>
      <vt:lpstr>Constraints and Lagrangian Dynamics</vt:lpstr>
      <vt:lpstr>Constraints</vt:lpstr>
      <vt:lpstr>Types of Constraints</vt:lpstr>
      <vt:lpstr>PowerPoint Presentation</vt:lpstr>
      <vt:lpstr>PowerPoint Presentation</vt:lpstr>
      <vt:lpstr>Generalized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Rolling Constraint</vt:lpstr>
      <vt:lpstr>PowerPoint Presentation</vt:lpstr>
      <vt:lpstr>PowerPoint Presentation</vt:lpstr>
      <vt:lpstr>PowerPoint Presentation</vt:lpstr>
      <vt:lpstr>D’Alembert’s Principle &amp; Lagrange’s Equations</vt:lpstr>
      <vt:lpstr>PowerPoint Presentation</vt:lpstr>
      <vt:lpstr>Principle of Virtual Work</vt:lpstr>
      <vt:lpstr>D’Alembert’s Principle </vt:lpstr>
      <vt:lpstr>PowerPoint Presentation</vt:lpstr>
      <vt:lpstr>PowerPoint Presentation</vt:lpstr>
      <vt:lpstr>Generalized Forces </vt:lpstr>
      <vt:lpstr>PowerPoint Presentation</vt:lpstr>
      <vt:lpstr>PowerPoint Presentation</vt:lpstr>
      <vt:lpstr>PowerPoint Presentation</vt:lpstr>
      <vt:lpstr>Lagrange’s Equations</vt:lpstr>
      <vt:lpstr>Lagrange’s Equations</vt:lpstr>
      <vt:lpstr>Velocity-Dependent Potentials &amp; the Dissipation Function</vt:lpstr>
      <vt:lpstr>Electromagnetic Force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Applications of the Lagrangian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Principles &amp; Lagrange’s Eqtns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a Variational Principle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Hamiltonian’s Equations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Dr. Y. A. SONVANE</dc:creator>
  <cp:lastModifiedBy>Yogeshkumar Sonvane</cp:lastModifiedBy>
  <cp:revision>192</cp:revision>
  <dcterms:created xsi:type="dcterms:W3CDTF">2018-05-13T06:11:56Z</dcterms:created>
  <dcterms:modified xsi:type="dcterms:W3CDTF">2019-11-03T06:34:35Z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0x01010081C9686107C6C449ADA54702B34EC247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